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0"/>
  </p:notesMasterIdLst>
  <p:handoutMasterIdLst>
    <p:handoutMasterId r:id="rId91"/>
  </p:handoutMasterIdLst>
  <p:sldIdLst>
    <p:sldId id="256" r:id="rId2"/>
    <p:sldId id="258" r:id="rId3"/>
    <p:sldId id="386" r:id="rId4"/>
    <p:sldId id="259" r:id="rId5"/>
    <p:sldId id="260" r:id="rId6"/>
    <p:sldId id="261" r:id="rId7"/>
    <p:sldId id="262" r:id="rId8"/>
    <p:sldId id="387" r:id="rId9"/>
    <p:sldId id="263" r:id="rId10"/>
    <p:sldId id="358" r:id="rId11"/>
    <p:sldId id="356" r:id="rId12"/>
    <p:sldId id="357" r:id="rId13"/>
    <p:sldId id="329" r:id="rId14"/>
    <p:sldId id="388" r:id="rId15"/>
    <p:sldId id="332" r:id="rId16"/>
    <p:sldId id="330" r:id="rId17"/>
    <p:sldId id="331" r:id="rId18"/>
    <p:sldId id="360" r:id="rId19"/>
    <p:sldId id="267" r:id="rId20"/>
    <p:sldId id="268" r:id="rId21"/>
    <p:sldId id="333" r:id="rId22"/>
    <p:sldId id="334" r:id="rId23"/>
    <p:sldId id="335" r:id="rId24"/>
    <p:sldId id="361" r:id="rId25"/>
    <p:sldId id="359" r:id="rId26"/>
    <p:sldId id="389" r:id="rId27"/>
    <p:sldId id="336" r:id="rId28"/>
    <p:sldId id="337" r:id="rId29"/>
    <p:sldId id="362" r:id="rId30"/>
    <p:sldId id="338" r:id="rId31"/>
    <p:sldId id="339" r:id="rId32"/>
    <p:sldId id="340" r:id="rId33"/>
    <p:sldId id="390" r:id="rId34"/>
    <p:sldId id="341" r:id="rId35"/>
    <p:sldId id="391" r:id="rId36"/>
    <p:sldId id="342" r:id="rId37"/>
    <p:sldId id="343" r:id="rId38"/>
    <p:sldId id="363" r:id="rId39"/>
    <p:sldId id="344" r:id="rId40"/>
    <p:sldId id="364" r:id="rId41"/>
    <p:sldId id="347" r:id="rId42"/>
    <p:sldId id="392" r:id="rId43"/>
    <p:sldId id="346" r:id="rId44"/>
    <p:sldId id="393" r:id="rId45"/>
    <p:sldId id="348" r:id="rId46"/>
    <p:sldId id="349" r:id="rId47"/>
    <p:sldId id="394" r:id="rId48"/>
    <p:sldId id="350" r:id="rId49"/>
    <p:sldId id="351" r:id="rId50"/>
    <p:sldId id="395" r:id="rId51"/>
    <p:sldId id="352" r:id="rId52"/>
    <p:sldId id="396" r:id="rId53"/>
    <p:sldId id="353" r:id="rId54"/>
    <p:sldId id="354" r:id="rId55"/>
    <p:sldId id="355" r:id="rId56"/>
    <p:sldId id="319" r:id="rId57"/>
    <p:sldId id="320" r:id="rId58"/>
    <p:sldId id="321" r:id="rId59"/>
    <p:sldId id="322" r:id="rId60"/>
    <p:sldId id="323" r:id="rId61"/>
    <p:sldId id="324" r:id="rId62"/>
    <p:sldId id="325" r:id="rId63"/>
    <p:sldId id="326" r:id="rId64"/>
    <p:sldId id="327" r:id="rId65"/>
    <p:sldId id="397" r:id="rId66"/>
    <p:sldId id="328" r:id="rId67"/>
    <p:sldId id="398" r:id="rId68"/>
    <p:sldId id="365" r:id="rId69"/>
    <p:sldId id="366" r:id="rId70"/>
    <p:sldId id="367" r:id="rId71"/>
    <p:sldId id="368" r:id="rId72"/>
    <p:sldId id="369" r:id="rId73"/>
    <p:sldId id="370" r:id="rId74"/>
    <p:sldId id="371" r:id="rId75"/>
    <p:sldId id="372" r:id="rId76"/>
    <p:sldId id="373" r:id="rId77"/>
    <p:sldId id="374" r:id="rId78"/>
    <p:sldId id="375" r:id="rId79"/>
    <p:sldId id="376" r:id="rId80"/>
    <p:sldId id="377" r:id="rId81"/>
    <p:sldId id="378" r:id="rId82"/>
    <p:sldId id="379" r:id="rId83"/>
    <p:sldId id="380" r:id="rId84"/>
    <p:sldId id="381" r:id="rId85"/>
    <p:sldId id="382" r:id="rId86"/>
    <p:sldId id="383" r:id="rId87"/>
    <p:sldId id="384" r:id="rId88"/>
    <p:sldId id="385" r:id="rId89"/>
  </p:sldIdLst>
  <p:sldSz cx="9144000" cy="5143500" type="screen16x9"/>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FFFFFF"/>
    <a:srgbClr val="FFCC66"/>
    <a:srgbClr val="9BBB59"/>
    <a:srgbClr val="F2F2F2"/>
    <a:srgbClr val="99B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等深淺樣式 2 - 輔色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等深淺樣式 2 - 輔色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中等深淺樣式 2 - 輔色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中等深淺樣式 2 - 輔色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中等深淺樣式 2 - 輔色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859" autoAdjust="0"/>
    <p:restoredTop sz="94660"/>
  </p:normalViewPr>
  <p:slideViewPr>
    <p:cSldViewPr snapToObjects="1">
      <p:cViewPr>
        <p:scale>
          <a:sx n="110" d="100"/>
          <a:sy n="110" d="100"/>
        </p:scale>
        <p:origin x="-1250" y="-391"/>
      </p:cViewPr>
      <p:guideLst>
        <p:guide orient="horz" pos="1620"/>
        <p:guide pos="2880"/>
      </p:guideLst>
    </p:cSldViewPr>
  </p:slideViewPr>
  <p:notesTextViewPr>
    <p:cViewPr>
      <p:scale>
        <a:sx n="1" d="1"/>
        <a:sy n="1" d="1"/>
      </p:scale>
      <p:origin x="0" y="0"/>
    </p:cViewPr>
  </p:notesTextViewPr>
  <p:notesViewPr>
    <p:cSldViewPr snapToObjects="1">
      <p:cViewPr varScale="1">
        <p:scale>
          <a:sx n="70" d="100"/>
          <a:sy n="70" d="100"/>
        </p:scale>
        <p:origin x="2760" y="66"/>
      </p:cViewPr>
      <p:guideLst/>
    </p:cSldViewPr>
  </p:notesViewPr>
  <p:gridSpacing cx="45005" cy="45005"/>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notesMaster" Target="notesMasters/notesMaster1.xml"/><Relationship Id="rId95"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D2771A7-1D99-46DD-81B8-F625E1C3DD14}" type="doc">
      <dgm:prSet loTypeId="urn:microsoft.com/office/officeart/2005/8/layout/default" loCatId="list" qsTypeId="urn:microsoft.com/office/officeart/2005/8/quickstyle/3d2" qsCatId="3D" csTypeId="urn:microsoft.com/office/officeart/2005/8/colors/colorful3" csCatId="colorful" phldr="1"/>
      <dgm:spPr/>
      <dgm:t>
        <a:bodyPr/>
        <a:lstStyle/>
        <a:p>
          <a:endParaRPr lang="zh-TW" altLang="en-US"/>
        </a:p>
      </dgm:t>
    </dgm:pt>
    <dgm:pt modelId="{51A70636-7B97-46A6-8FDE-68A57744CDB6}">
      <dgm:prSet phldrT="[文字]" custT="1"/>
      <dgm:spPr/>
      <dgm:t>
        <a:bodyPr/>
        <a:lstStyle/>
        <a:p>
          <a:r>
            <a:rPr lang="zh-TW" altLang="en-US" sz="2200" dirty="0" smtClean="0">
              <a:latin typeface="微軟正黑體" panose="020B0604030504040204" pitchFamily="34" charset="-120"/>
              <a:ea typeface="微軟正黑體" panose="020B0604030504040204" pitchFamily="34" charset="-120"/>
            </a:rPr>
            <a:t>多工</a:t>
          </a:r>
          <a:endParaRPr lang="en-US" altLang="zh-TW" sz="2200" dirty="0" smtClean="0">
            <a:latin typeface="微軟正黑體" panose="020B0604030504040204" pitchFamily="34" charset="-120"/>
            <a:ea typeface="微軟正黑體" panose="020B0604030504040204" pitchFamily="34" charset="-120"/>
          </a:endParaRPr>
        </a:p>
        <a:p>
          <a:r>
            <a:rPr lang="zh-TW" altLang="en-US" sz="2200" dirty="0" smtClean="0">
              <a:latin typeface="微軟正黑體" panose="020B0604030504040204" pitchFamily="34" charset="-120"/>
              <a:ea typeface="微軟正黑體" panose="020B0604030504040204" pitchFamily="34" charset="-120"/>
            </a:rPr>
            <a:t>（</a:t>
          </a:r>
          <a:r>
            <a:rPr lang="en-US" altLang="en-US" sz="2200" dirty="0" smtClean="0">
              <a:latin typeface="微軟正黑體" panose="020B0604030504040204" pitchFamily="34" charset="-120"/>
              <a:ea typeface="微軟正黑體" panose="020B0604030504040204" pitchFamily="34" charset="-120"/>
            </a:rPr>
            <a:t>multiplexing</a:t>
          </a:r>
          <a:r>
            <a:rPr lang="zh-TW" altLang="en-US" sz="2200" dirty="0" smtClean="0">
              <a:latin typeface="微軟正黑體" panose="020B0604030504040204" pitchFamily="34" charset="-120"/>
              <a:ea typeface="微軟正黑體" panose="020B0604030504040204" pitchFamily="34" charset="-120"/>
            </a:rPr>
            <a:t>）</a:t>
          </a:r>
          <a:endParaRPr lang="zh-TW" altLang="en-US" sz="2200" dirty="0">
            <a:latin typeface="微軟正黑體" panose="020B0604030504040204" pitchFamily="34" charset="-120"/>
            <a:ea typeface="微軟正黑體" panose="020B0604030504040204" pitchFamily="34" charset="-120"/>
          </a:endParaRPr>
        </a:p>
      </dgm:t>
    </dgm:pt>
    <dgm:pt modelId="{EC9D10AE-1CFD-4CC9-9BDB-2D3D3B0C4E7B}" type="parTrans" cxnId="{750B27B4-CDDC-4290-B69C-6EA14DE9747A}">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FFA7D5D8-5691-460D-B551-0BBC3F3B75EE}" type="sibTrans" cxnId="{750B27B4-CDDC-4290-B69C-6EA14DE9747A}">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2FE08A36-0BE6-4791-B8B4-781D3A03E5EE}">
      <dgm:prSet phldrT="[文字]" custT="1"/>
      <dgm:spPr/>
      <dgm:t>
        <a:bodyPr/>
        <a:lstStyle/>
        <a:p>
          <a:r>
            <a:rPr lang="zh-TW" altLang="en-US" sz="2200" dirty="0" smtClean="0">
              <a:latin typeface="微軟正黑體" panose="020B0604030504040204" pitchFamily="34" charset="-120"/>
              <a:ea typeface="微軟正黑體" panose="020B0604030504040204" pitchFamily="34" charset="-120"/>
            </a:rPr>
            <a:t>流量控制</a:t>
          </a:r>
          <a:endParaRPr lang="en-US" altLang="zh-TW" sz="2200" dirty="0" smtClean="0">
            <a:latin typeface="微軟正黑體" panose="020B0604030504040204" pitchFamily="34" charset="-120"/>
            <a:ea typeface="微軟正黑體" panose="020B0604030504040204" pitchFamily="34" charset="-120"/>
          </a:endParaRPr>
        </a:p>
        <a:p>
          <a:r>
            <a:rPr lang="zh-TW" altLang="en-US" sz="2200" dirty="0" smtClean="0">
              <a:latin typeface="微軟正黑體" panose="020B0604030504040204" pitchFamily="34" charset="-120"/>
              <a:ea typeface="微軟正黑體" panose="020B0604030504040204" pitchFamily="34" charset="-120"/>
            </a:rPr>
            <a:t>（</a:t>
          </a:r>
          <a:r>
            <a:rPr lang="en-US" altLang="en-US" sz="2200" dirty="0" smtClean="0">
              <a:latin typeface="微軟正黑體" panose="020B0604030504040204" pitchFamily="34" charset="-120"/>
              <a:ea typeface="微軟正黑體" panose="020B0604030504040204" pitchFamily="34" charset="-120"/>
            </a:rPr>
            <a:t>flow control</a:t>
          </a:r>
          <a:r>
            <a:rPr lang="zh-TW" altLang="en-US" sz="2200" dirty="0" smtClean="0">
              <a:latin typeface="微軟正黑體" panose="020B0604030504040204" pitchFamily="34" charset="-120"/>
              <a:ea typeface="微軟正黑體" panose="020B0604030504040204" pitchFamily="34" charset="-120"/>
            </a:rPr>
            <a:t>）</a:t>
          </a:r>
          <a:endParaRPr lang="zh-TW" altLang="en-US" sz="2200" dirty="0">
            <a:latin typeface="微軟正黑體" panose="020B0604030504040204" pitchFamily="34" charset="-120"/>
            <a:ea typeface="微軟正黑體" panose="020B0604030504040204" pitchFamily="34" charset="-120"/>
          </a:endParaRPr>
        </a:p>
      </dgm:t>
    </dgm:pt>
    <dgm:pt modelId="{9E93802D-EE26-425F-9E9E-92A8C94C153B}" type="parTrans" cxnId="{61943E09-9226-4D11-9B9D-D8A432166D3D}">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3DE245D2-749D-49A3-8697-E2CBB677DA3E}" type="sibTrans" cxnId="{61943E09-9226-4D11-9B9D-D8A432166D3D}">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F662EDA6-9EAB-4FD4-80D2-C29AA832A68F}">
      <dgm:prSet phldrT="[文字]" custT="1"/>
      <dgm:spPr/>
      <dgm:t>
        <a:bodyPr/>
        <a:lstStyle/>
        <a:p>
          <a:r>
            <a:rPr lang="zh-TW" altLang="en-US" sz="2200" dirty="0" smtClean="0">
              <a:latin typeface="微軟正黑體" panose="020B0604030504040204" pitchFamily="34" charset="-120"/>
              <a:ea typeface="微軟正黑體" panose="020B0604030504040204" pitchFamily="34" charset="-120"/>
            </a:rPr>
            <a:t>壅塞控制（</a:t>
          </a:r>
          <a:r>
            <a:rPr lang="en-US" altLang="en-US" sz="2200" dirty="0" smtClean="0">
              <a:latin typeface="微軟正黑體" panose="020B0604030504040204" pitchFamily="34" charset="-120"/>
              <a:ea typeface="微軟正黑體" panose="020B0604030504040204" pitchFamily="34" charset="-120"/>
            </a:rPr>
            <a:t>congestion control</a:t>
          </a:r>
          <a:r>
            <a:rPr lang="zh-TW" altLang="en-US" sz="2200" dirty="0" smtClean="0">
              <a:latin typeface="微軟正黑體" panose="020B0604030504040204" pitchFamily="34" charset="-120"/>
              <a:ea typeface="微軟正黑體" panose="020B0604030504040204" pitchFamily="34" charset="-120"/>
            </a:rPr>
            <a:t>）</a:t>
          </a:r>
          <a:endParaRPr lang="zh-TW" altLang="en-US" sz="2200" dirty="0">
            <a:latin typeface="微軟正黑體" panose="020B0604030504040204" pitchFamily="34" charset="-120"/>
            <a:ea typeface="微軟正黑體" panose="020B0604030504040204" pitchFamily="34" charset="-120"/>
          </a:endParaRPr>
        </a:p>
      </dgm:t>
    </dgm:pt>
    <dgm:pt modelId="{5D3E0113-FC8A-4E20-A56F-005895769429}" type="parTrans" cxnId="{3C324789-005A-4148-80EE-256EF34E6469}">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27BDB1E3-CC6C-43E3-BE0D-86E90A778A85}" type="sibTrans" cxnId="{3C324789-005A-4148-80EE-256EF34E6469}">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7027493B-FCA5-4B27-9A0E-427F3D3BEEDB}">
      <dgm:prSet phldrT="[文字]" custT="1"/>
      <dgm:spPr/>
      <dgm:t>
        <a:bodyPr/>
        <a:lstStyle/>
        <a:p>
          <a:r>
            <a:rPr lang="zh-TW" altLang="en-US" sz="2200" dirty="0" smtClean="0">
              <a:latin typeface="微軟正黑體" panose="020B0604030504040204" pitchFamily="34" charset="-120"/>
              <a:ea typeface="微軟正黑體" panose="020B0604030504040204" pitchFamily="34" charset="-120"/>
            </a:rPr>
            <a:t>連接導向（</a:t>
          </a:r>
          <a:r>
            <a:rPr lang="en-US" altLang="en-US" sz="2200" dirty="0" smtClean="0">
              <a:latin typeface="微軟正黑體" panose="020B0604030504040204" pitchFamily="34" charset="-120"/>
              <a:ea typeface="微軟正黑體" panose="020B0604030504040204" pitchFamily="34" charset="-120"/>
            </a:rPr>
            <a:t>connection-oriented</a:t>
          </a:r>
          <a:r>
            <a:rPr lang="zh-TW" altLang="en-US" sz="2200" dirty="0" smtClean="0">
              <a:latin typeface="微軟正黑體" panose="020B0604030504040204" pitchFamily="34" charset="-120"/>
              <a:ea typeface="微軟正黑體" panose="020B0604030504040204" pitchFamily="34" charset="-120"/>
            </a:rPr>
            <a:t>）</a:t>
          </a:r>
          <a:endParaRPr lang="zh-TW" altLang="en-US" sz="2200" dirty="0">
            <a:latin typeface="微軟正黑體" panose="020B0604030504040204" pitchFamily="34" charset="-120"/>
            <a:ea typeface="微軟正黑體" panose="020B0604030504040204" pitchFamily="34" charset="-120"/>
          </a:endParaRPr>
        </a:p>
      </dgm:t>
    </dgm:pt>
    <dgm:pt modelId="{2F43B035-5CFB-4E36-86AF-09A3F5B47830}" type="parTrans" cxnId="{1A6E9522-5562-406F-83C6-5D282A2FCABA}">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FCA8DB87-94B7-4A97-B705-EFD8694AF89F}" type="sibTrans" cxnId="{1A6E9522-5562-406F-83C6-5D282A2FCABA}">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F663384B-FDD2-4BAA-95A7-D4EC85FCA0F8}">
      <dgm:prSet phldrT="[文字]" custT="1"/>
      <dgm:spPr/>
      <dgm:t>
        <a:bodyPr/>
        <a:lstStyle/>
        <a:p>
          <a:r>
            <a:rPr lang="zh-TW" altLang="en-US" sz="2200" dirty="0" smtClean="0">
              <a:latin typeface="微軟正黑體" panose="020B0604030504040204" pitchFamily="34" charset="-120"/>
              <a:ea typeface="微軟正黑體" panose="020B0604030504040204" pitchFamily="34" charset="-120"/>
            </a:rPr>
            <a:t>無連接導向（</a:t>
          </a:r>
          <a:r>
            <a:rPr lang="en-US" altLang="en-US" sz="2000" dirty="0" smtClean="0">
              <a:latin typeface="微軟正黑體" panose="020B0604030504040204" pitchFamily="34" charset="-120"/>
              <a:ea typeface="微軟正黑體" panose="020B0604030504040204" pitchFamily="34" charset="-120"/>
            </a:rPr>
            <a:t>connectionless</a:t>
          </a:r>
          <a:r>
            <a:rPr lang="zh-TW" altLang="en-US" sz="2200" dirty="0" smtClean="0">
              <a:latin typeface="微軟正黑體" panose="020B0604030504040204" pitchFamily="34" charset="-120"/>
              <a:ea typeface="微軟正黑體" panose="020B0604030504040204" pitchFamily="34" charset="-120"/>
            </a:rPr>
            <a:t>）連線</a:t>
          </a:r>
          <a:endParaRPr lang="zh-TW" altLang="en-US" sz="2200" dirty="0">
            <a:latin typeface="微軟正黑體" panose="020B0604030504040204" pitchFamily="34" charset="-120"/>
            <a:ea typeface="微軟正黑體" panose="020B0604030504040204" pitchFamily="34" charset="-120"/>
          </a:endParaRPr>
        </a:p>
      </dgm:t>
    </dgm:pt>
    <dgm:pt modelId="{CA5F8332-2C9B-4533-B67C-F60AF0E40AB1}" type="parTrans" cxnId="{8EAA4A73-DB53-4A9A-9747-2B7F3CFDB41B}">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4C563BF7-4F69-4775-ABC0-6674A8B99E9C}" type="sibTrans" cxnId="{8EAA4A73-DB53-4A9A-9747-2B7F3CFDB41B}">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F8A779F2-562B-4BB5-A884-E086919458A6}">
      <dgm:prSet custT="1"/>
      <dgm:spPr/>
      <dgm:t>
        <a:bodyPr/>
        <a:lstStyle/>
        <a:p>
          <a:r>
            <a:rPr lang="zh-TW" altLang="en-US" sz="2200" dirty="0" smtClean="0">
              <a:latin typeface="微軟正黑體" panose="020B0604030504040204" pitchFamily="34" charset="-120"/>
              <a:ea typeface="微軟正黑體" panose="020B0604030504040204" pitchFamily="34" charset="-120"/>
            </a:rPr>
            <a:t>可靠（</a:t>
          </a:r>
          <a:r>
            <a:rPr lang="en-US" altLang="en-US" sz="2200" dirty="0" smtClean="0">
              <a:latin typeface="微軟正黑體" panose="020B0604030504040204" pitchFamily="34" charset="-120"/>
              <a:ea typeface="微軟正黑體" panose="020B0604030504040204" pitchFamily="34" charset="-120"/>
            </a:rPr>
            <a:t>reliable</a:t>
          </a:r>
          <a:r>
            <a:rPr lang="zh-TW" altLang="en-US" sz="2200" dirty="0" smtClean="0">
              <a:latin typeface="微軟正黑體" panose="020B0604030504040204" pitchFamily="34" charset="-120"/>
              <a:ea typeface="微軟正黑體" panose="020B0604030504040204" pitchFamily="34" charset="-120"/>
            </a:rPr>
            <a:t>）傳輸</a:t>
          </a:r>
          <a:endParaRPr lang="zh-TW" altLang="en-US" sz="2200" dirty="0">
            <a:latin typeface="微軟正黑體" panose="020B0604030504040204" pitchFamily="34" charset="-120"/>
            <a:ea typeface="微軟正黑體" panose="020B0604030504040204" pitchFamily="34" charset="-120"/>
          </a:endParaRPr>
        </a:p>
      </dgm:t>
    </dgm:pt>
    <dgm:pt modelId="{7AC439DD-9A2C-4D6E-BD00-CEFA2A282526}" type="parTrans" cxnId="{5704E588-5420-4BD7-81D5-B3A28AC8B3D7}">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569ADF28-99D0-4132-B1AF-3DD290DD8D4A}" type="sibTrans" cxnId="{5704E588-5420-4BD7-81D5-B3A28AC8B3D7}">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5549F124-F8F1-41DD-AABF-866FEA553B77}" type="pres">
      <dgm:prSet presAssocID="{ED2771A7-1D99-46DD-81B8-F625E1C3DD14}" presName="diagram" presStyleCnt="0">
        <dgm:presLayoutVars>
          <dgm:dir/>
          <dgm:resizeHandles val="exact"/>
        </dgm:presLayoutVars>
      </dgm:prSet>
      <dgm:spPr/>
      <dgm:t>
        <a:bodyPr/>
        <a:lstStyle/>
        <a:p>
          <a:endParaRPr lang="zh-TW" altLang="en-US"/>
        </a:p>
      </dgm:t>
    </dgm:pt>
    <dgm:pt modelId="{C948C642-4B8A-4380-8407-7526F32531E3}" type="pres">
      <dgm:prSet presAssocID="{51A70636-7B97-46A6-8FDE-68A57744CDB6}" presName="node" presStyleLbl="node1" presStyleIdx="0" presStyleCnt="6">
        <dgm:presLayoutVars>
          <dgm:bulletEnabled val="1"/>
        </dgm:presLayoutVars>
      </dgm:prSet>
      <dgm:spPr/>
      <dgm:t>
        <a:bodyPr/>
        <a:lstStyle/>
        <a:p>
          <a:endParaRPr lang="zh-TW" altLang="en-US"/>
        </a:p>
      </dgm:t>
    </dgm:pt>
    <dgm:pt modelId="{3BF73B76-1FD5-4EF2-8496-2BAFFEA77C2E}" type="pres">
      <dgm:prSet presAssocID="{FFA7D5D8-5691-460D-B551-0BBC3F3B75EE}" presName="sibTrans" presStyleCnt="0"/>
      <dgm:spPr/>
    </dgm:pt>
    <dgm:pt modelId="{9ADB5A0F-08AB-4569-B407-56CCC2B830E4}" type="pres">
      <dgm:prSet presAssocID="{2FE08A36-0BE6-4791-B8B4-781D3A03E5EE}" presName="node" presStyleLbl="node1" presStyleIdx="1" presStyleCnt="6">
        <dgm:presLayoutVars>
          <dgm:bulletEnabled val="1"/>
        </dgm:presLayoutVars>
      </dgm:prSet>
      <dgm:spPr/>
      <dgm:t>
        <a:bodyPr/>
        <a:lstStyle/>
        <a:p>
          <a:endParaRPr lang="zh-TW" altLang="en-US"/>
        </a:p>
      </dgm:t>
    </dgm:pt>
    <dgm:pt modelId="{DE793C29-3E46-4B31-BB9A-C0CD0643C8D7}" type="pres">
      <dgm:prSet presAssocID="{3DE245D2-749D-49A3-8697-E2CBB677DA3E}" presName="sibTrans" presStyleCnt="0"/>
      <dgm:spPr/>
    </dgm:pt>
    <dgm:pt modelId="{7FD8BDEF-AFBC-4123-B1DF-0BE4FB3D5DCD}" type="pres">
      <dgm:prSet presAssocID="{F662EDA6-9EAB-4FD4-80D2-C29AA832A68F}" presName="node" presStyleLbl="node1" presStyleIdx="2" presStyleCnt="6">
        <dgm:presLayoutVars>
          <dgm:bulletEnabled val="1"/>
        </dgm:presLayoutVars>
      </dgm:prSet>
      <dgm:spPr/>
      <dgm:t>
        <a:bodyPr/>
        <a:lstStyle/>
        <a:p>
          <a:endParaRPr lang="zh-TW" altLang="en-US"/>
        </a:p>
      </dgm:t>
    </dgm:pt>
    <dgm:pt modelId="{EC238071-5810-499A-BC1B-66E7FB9C27EF}" type="pres">
      <dgm:prSet presAssocID="{27BDB1E3-CC6C-43E3-BE0D-86E90A778A85}" presName="sibTrans" presStyleCnt="0"/>
      <dgm:spPr/>
    </dgm:pt>
    <dgm:pt modelId="{E13A0590-2947-42EE-9386-D42DA6ABCBDF}" type="pres">
      <dgm:prSet presAssocID="{7027493B-FCA5-4B27-9A0E-427F3D3BEEDB}" presName="node" presStyleLbl="node1" presStyleIdx="3" presStyleCnt="6">
        <dgm:presLayoutVars>
          <dgm:bulletEnabled val="1"/>
        </dgm:presLayoutVars>
      </dgm:prSet>
      <dgm:spPr/>
      <dgm:t>
        <a:bodyPr/>
        <a:lstStyle/>
        <a:p>
          <a:endParaRPr lang="zh-TW" altLang="en-US"/>
        </a:p>
      </dgm:t>
    </dgm:pt>
    <dgm:pt modelId="{3447217B-D204-453F-B8F0-20663CE53256}" type="pres">
      <dgm:prSet presAssocID="{FCA8DB87-94B7-4A97-B705-EFD8694AF89F}" presName="sibTrans" presStyleCnt="0"/>
      <dgm:spPr/>
    </dgm:pt>
    <dgm:pt modelId="{BDF32113-E7F9-427F-9F17-DA0B18B567E9}" type="pres">
      <dgm:prSet presAssocID="{F663384B-FDD2-4BAA-95A7-D4EC85FCA0F8}" presName="node" presStyleLbl="node1" presStyleIdx="4" presStyleCnt="6">
        <dgm:presLayoutVars>
          <dgm:bulletEnabled val="1"/>
        </dgm:presLayoutVars>
      </dgm:prSet>
      <dgm:spPr/>
      <dgm:t>
        <a:bodyPr/>
        <a:lstStyle/>
        <a:p>
          <a:endParaRPr lang="zh-TW" altLang="en-US"/>
        </a:p>
      </dgm:t>
    </dgm:pt>
    <dgm:pt modelId="{2EAAF9E2-E797-4FAB-9857-F84B649457CA}" type="pres">
      <dgm:prSet presAssocID="{4C563BF7-4F69-4775-ABC0-6674A8B99E9C}" presName="sibTrans" presStyleCnt="0"/>
      <dgm:spPr/>
    </dgm:pt>
    <dgm:pt modelId="{D5208BF1-A8E7-4370-8311-BB34E64A6826}" type="pres">
      <dgm:prSet presAssocID="{F8A779F2-562B-4BB5-A884-E086919458A6}" presName="node" presStyleLbl="node1" presStyleIdx="5" presStyleCnt="6">
        <dgm:presLayoutVars>
          <dgm:bulletEnabled val="1"/>
        </dgm:presLayoutVars>
      </dgm:prSet>
      <dgm:spPr/>
      <dgm:t>
        <a:bodyPr/>
        <a:lstStyle/>
        <a:p>
          <a:endParaRPr lang="zh-TW" altLang="en-US"/>
        </a:p>
      </dgm:t>
    </dgm:pt>
  </dgm:ptLst>
  <dgm:cxnLst>
    <dgm:cxn modelId="{1A2C548D-2370-423E-BEDB-2E64D165900E}" type="presOf" srcId="{ED2771A7-1D99-46DD-81B8-F625E1C3DD14}" destId="{5549F124-F8F1-41DD-AABF-866FEA553B77}" srcOrd="0" destOrd="0" presId="urn:microsoft.com/office/officeart/2005/8/layout/default"/>
    <dgm:cxn modelId="{0216ADE7-7F34-48D9-957B-77E9AC25E3A4}" type="presOf" srcId="{F662EDA6-9EAB-4FD4-80D2-C29AA832A68F}" destId="{7FD8BDEF-AFBC-4123-B1DF-0BE4FB3D5DCD}" srcOrd="0" destOrd="0" presId="urn:microsoft.com/office/officeart/2005/8/layout/default"/>
    <dgm:cxn modelId="{5704E588-5420-4BD7-81D5-B3A28AC8B3D7}" srcId="{ED2771A7-1D99-46DD-81B8-F625E1C3DD14}" destId="{F8A779F2-562B-4BB5-A884-E086919458A6}" srcOrd="5" destOrd="0" parTransId="{7AC439DD-9A2C-4D6E-BD00-CEFA2A282526}" sibTransId="{569ADF28-99D0-4132-B1AF-3DD290DD8D4A}"/>
    <dgm:cxn modelId="{8EAA4A73-DB53-4A9A-9747-2B7F3CFDB41B}" srcId="{ED2771A7-1D99-46DD-81B8-F625E1C3DD14}" destId="{F663384B-FDD2-4BAA-95A7-D4EC85FCA0F8}" srcOrd="4" destOrd="0" parTransId="{CA5F8332-2C9B-4533-B67C-F60AF0E40AB1}" sibTransId="{4C563BF7-4F69-4775-ABC0-6674A8B99E9C}"/>
    <dgm:cxn modelId="{750B27B4-CDDC-4290-B69C-6EA14DE9747A}" srcId="{ED2771A7-1D99-46DD-81B8-F625E1C3DD14}" destId="{51A70636-7B97-46A6-8FDE-68A57744CDB6}" srcOrd="0" destOrd="0" parTransId="{EC9D10AE-1CFD-4CC9-9BDB-2D3D3B0C4E7B}" sibTransId="{FFA7D5D8-5691-460D-B551-0BBC3F3B75EE}"/>
    <dgm:cxn modelId="{78D08FAF-0A40-419D-8FA2-136AD984D078}" type="presOf" srcId="{F663384B-FDD2-4BAA-95A7-D4EC85FCA0F8}" destId="{BDF32113-E7F9-427F-9F17-DA0B18B567E9}" srcOrd="0" destOrd="0" presId="urn:microsoft.com/office/officeart/2005/8/layout/default"/>
    <dgm:cxn modelId="{C35C9CEB-7850-442C-8527-09984F521CDD}" type="presOf" srcId="{F8A779F2-562B-4BB5-A884-E086919458A6}" destId="{D5208BF1-A8E7-4370-8311-BB34E64A6826}" srcOrd="0" destOrd="0" presId="urn:microsoft.com/office/officeart/2005/8/layout/default"/>
    <dgm:cxn modelId="{255E67AD-114B-4A0F-85C1-A6EA27102549}" type="presOf" srcId="{51A70636-7B97-46A6-8FDE-68A57744CDB6}" destId="{C948C642-4B8A-4380-8407-7526F32531E3}" srcOrd="0" destOrd="0" presId="urn:microsoft.com/office/officeart/2005/8/layout/default"/>
    <dgm:cxn modelId="{61943E09-9226-4D11-9B9D-D8A432166D3D}" srcId="{ED2771A7-1D99-46DD-81B8-F625E1C3DD14}" destId="{2FE08A36-0BE6-4791-B8B4-781D3A03E5EE}" srcOrd="1" destOrd="0" parTransId="{9E93802D-EE26-425F-9E9E-92A8C94C153B}" sibTransId="{3DE245D2-749D-49A3-8697-E2CBB677DA3E}"/>
    <dgm:cxn modelId="{6EEE2BDF-FE7A-4182-8CBE-1719932B5C7A}" type="presOf" srcId="{7027493B-FCA5-4B27-9A0E-427F3D3BEEDB}" destId="{E13A0590-2947-42EE-9386-D42DA6ABCBDF}" srcOrd="0" destOrd="0" presId="urn:microsoft.com/office/officeart/2005/8/layout/default"/>
    <dgm:cxn modelId="{3C324789-005A-4148-80EE-256EF34E6469}" srcId="{ED2771A7-1D99-46DD-81B8-F625E1C3DD14}" destId="{F662EDA6-9EAB-4FD4-80D2-C29AA832A68F}" srcOrd="2" destOrd="0" parTransId="{5D3E0113-FC8A-4E20-A56F-005895769429}" sibTransId="{27BDB1E3-CC6C-43E3-BE0D-86E90A778A85}"/>
    <dgm:cxn modelId="{29A62DF3-886F-4826-AFC6-7C30334B71B9}" type="presOf" srcId="{2FE08A36-0BE6-4791-B8B4-781D3A03E5EE}" destId="{9ADB5A0F-08AB-4569-B407-56CCC2B830E4}" srcOrd="0" destOrd="0" presId="urn:microsoft.com/office/officeart/2005/8/layout/default"/>
    <dgm:cxn modelId="{1A6E9522-5562-406F-83C6-5D282A2FCABA}" srcId="{ED2771A7-1D99-46DD-81B8-F625E1C3DD14}" destId="{7027493B-FCA5-4B27-9A0E-427F3D3BEEDB}" srcOrd="3" destOrd="0" parTransId="{2F43B035-5CFB-4E36-86AF-09A3F5B47830}" sibTransId="{FCA8DB87-94B7-4A97-B705-EFD8694AF89F}"/>
    <dgm:cxn modelId="{1DE86CA2-40FC-45C5-A4DB-BBECE8581059}" type="presParOf" srcId="{5549F124-F8F1-41DD-AABF-866FEA553B77}" destId="{C948C642-4B8A-4380-8407-7526F32531E3}" srcOrd="0" destOrd="0" presId="urn:microsoft.com/office/officeart/2005/8/layout/default"/>
    <dgm:cxn modelId="{40045FA1-FFA0-44BD-BF2B-45CB90F00882}" type="presParOf" srcId="{5549F124-F8F1-41DD-AABF-866FEA553B77}" destId="{3BF73B76-1FD5-4EF2-8496-2BAFFEA77C2E}" srcOrd="1" destOrd="0" presId="urn:microsoft.com/office/officeart/2005/8/layout/default"/>
    <dgm:cxn modelId="{26FC7BAC-91A0-4F05-A9E2-26B35195347C}" type="presParOf" srcId="{5549F124-F8F1-41DD-AABF-866FEA553B77}" destId="{9ADB5A0F-08AB-4569-B407-56CCC2B830E4}" srcOrd="2" destOrd="0" presId="urn:microsoft.com/office/officeart/2005/8/layout/default"/>
    <dgm:cxn modelId="{C030C4F0-ECB2-423B-988B-3D77C95340C5}" type="presParOf" srcId="{5549F124-F8F1-41DD-AABF-866FEA553B77}" destId="{DE793C29-3E46-4B31-BB9A-C0CD0643C8D7}" srcOrd="3" destOrd="0" presId="urn:microsoft.com/office/officeart/2005/8/layout/default"/>
    <dgm:cxn modelId="{55FDFFC8-2220-4231-821F-8BC041256137}" type="presParOf" srcId="{5549F124-F8F1-41DD-AABF-866FEA553B77}" destId="{7FD8BDEF-AFBC-4123-B1DF-0BE4FB3D5DCD}" srcOrd="4" destOrd="0" presId="urn:microsoft.com/office/officeart/2005/8/layout/default"/>
    <dgm:cxn modelId="{78D926AE-A9B5-4559-8FBB-547A3914C4BD}" type="presParOf" srcId="{5549F124-F8F1-41DD-AABF-866FEA553B77}" destId="{EC238071-5810-499A-BC1B-66E7FB9C27EF}" srcOrd="5" destOrd="0" presId="urn:microsoft.com/office/officeart/2005/8/layout/default"/>
    <dgm:cxn modelId="{C427BE23-AE95-4033-885E-35112ABA0140}" type="presParOf" srcId="{5549F124-F8F1-41DD-AABF-866FEA553B77}" destId="{E13A0590-2947-42EE-9386-D42DA6ABCBDF}" srcOrd="6" destOrd="0" presId="urn:microsoft.com/office/officeart/2005/8/layout/default"/>
    <dgm:cxn modelId="{D3341F7C-429B-44B4-AEF6-5C6E8592D408}" type="presParOf" srcId="{5549F124-F8F1-41DD-AABF-866FEA553B77}" destId="{3447217B-D204-453F-B8F0-20663CE53256}" srcOrd="7" destOrd="0" presId="urn:microsoft.com/office/officeart/2005/8/layout/default"/>
    <dgm:cxn modelId="{45614509-762D-40DA-B5F7-C8BBF6FE0D3B}" type="presParOf" srcId="{5549F124-F8F1-41DD-AABF-866FEA553B77}" destId="{BDF32113-E7F9-427F-9F17-DA0B18B567E9}" srcOrd="8" destOrd="0" presId="urn:microsoft.com/office/officeart/2005/8/layout/default"/>
    <dgm:cxn modelId="{775E5583-1A87-4232-BEC9-0F21388B13EB}" type="presParOf" srcId="{5549F124-F8F1-41DD-AABF-866FEA553B77}" destId="{2EAAF9E2-E797-4FAB-9857-F84B649457CA}" srcOrd="9" destOrd="0" presId="urn:microsoft.com/office/officeart/2005/8/layout/default"/>
    <dgm:cxn modelId="{ED86A380-5B49-4A15-A590-D0F39D2A9148}" type="presParOf" srcId="{5549F124-F8F1-41DD-AABF-866FEA553B77}" destId="{D5208BF1-A8E7-4370-8311-BB34E64A6826}"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1883C29-5BFF-4388-ACAD-B77E9D8ECD91}" type="doc">
      <dgm:prSet loTypeId="urn:microsoft.com/office/officeart/2005/8/layout/lProcess1" loCatId="process" qsTypeId="urn:microsoft.com/office/officeart/2005/8/quickstyle/3d2" qsCatId="3D" csTypeId="urn:microsoft.com/office/officeart/2005/8/colors/colorful1" csCatId="colorful" phldr="1"/>
      <dgm:spPr/>
      <dgm:t>
        <a:bodyPr/>
        <a:lstStyle/>
        <a:p>
          <a:endParaRPr lang="zh-TW" altLang="en-US"/>
        </a:p>
      </dgm:t>
    </dgm:pt>
    <dgm:pt modelId="{FCD465D2-1E11-44FC-B745-0DF8BDF96DC1}">
      <dgm:prSet phldrT="[文字]" custT="1"/>
      <dgm:spPr/>
      <dgm:t>
        <a:bodyPr/>
        <a:lstStyle/>
        <a:p>
          <a:r>
            <a:rPr lang="en-US" altLang="zh-TW" sz="3600" b="1" dirty="0" err="1" smtClean="0">
              <a:latin typeface="微軟正黑體" panose="020B0604030504040204" pitchFamily="34" charset="-120"/>
              <a:ea typeface="微軟正黑體" panose="020B0604030504040204" pitchFamily="34" charset="-120"/>
            </a:rPr>
            <a:t>UDP</a:t>
          </a:r>
          <a:r>
            <a:rPr lang="zh-TW" altLang="en-US" sz="3600" b="1" dirty="0" smtClean="0">
              <a:latin typeface="微軟正黑體" panose="020B0604030504040204" pitchFamily="34" charset="-120"/>
              <a:ea typeface="微軟正黑體" panose="020B0604030504040204" pitchFamily="34" charset="-120"/>
            </a:rPr>
            <a:t>協定</a:t>
          </a:r>
          <a:endParaRPr lang="zh-TW" altLang="en-US" sz="3600" b="1" dirty="0">
            <a:latin typeface="微軟正黑體" panose="020B0604030504040204" pitchFamily="34" charset="-120"/>
            <a:ea typeface="微軟正黑體" panose="020B0604030504040204" pitchFamily="34" charset="-120"/>
          </a:endParaRPr>
        </a:p>
      </dgm:t>
    </dgm:pt>
    <dgm:pt modelId="{DFDE420B-6458-4E83-9AA1-7A5F27341136}" type="parTrans" cxnId="{76E98B9C-CF97-41FD-9174-D0DC17ED0EF0}">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FB54B5C6-DAB6-47D6-8F7D-0DB96F0C3221}" type="sibTrans" cxnId="{76E98B9C-CF97-41FD-9174-D0DC17ED0EF0}">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0977477D-4813-49AC-BE50-8A58C8E6AE23}">
      <dgm:prSet phldrT="[文字]" custT="1"/>
      <dgm:spPr/>
      <dgm:t>
        <a:bodyPr/>
        <a:lstStyle/>
        <a:p>
          <a:r>
            <a:rPr lang="zh-TW" altLang="en-US" sz="2000" b="1" dirty="0" smtClean="0">
              <a:latin typeface="微軟正黑體" panose="020B0604030504040204" pitchFamily="34" charset="-120"/>
              <a:ea typeface="微軟正黑體" panose="020B0604030504040204" pitchFamily="34" charset="-120"/>
            </a:rPr>
            <a:t>僅僅會將有問題的封包丟棄</a:t>
          </a:r>
          <a:endParaRPr lang="zh-TW" altLang="en-US" sz="2000" b="1" dirty="0">
            <a:latin typeface="微軟正黑體" panose="020B0604030504040204" pitchFamily="34" charset="-120"/>
            <a:ea typeface="微軟正黑體" panose="020B0604030504040204" pitchFamily="34" charset="-120"/>
          </a:endParaRPr>
        </a:p>
      </dgm:t>
    </dgm:pt>
    <dgm:pt modelId="{C957B577-D33C-454A-8494-3584D3BEC935}" type="parTrans" cxnId="{F4D53CE8-A7AE-454D-AF02-D35522C16A3F}">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3B3A9C92-CCDC-4105-A21D-39BBD21F8F4F}" type="sibTrans" cxnId="{F4D53CE8-A7AE-454D-AF02-D35522C16A3F}">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4F4A8795-0B29-4A67-8025-3ED36814B6F9}">
      <dgm:prSet phldrT="[文字]" custT="1"/>
      <dgm:spPr/>
      <dgm:t>
        <a:bodyPr/>
        <a:lstStyle/>
        <a:p>
          <a:r>
            <a:rPr lang="zh-TW" altLang="en-US" sz="2000" b="1" dirty="0" smtClean="0">
              <a:latin typeface="微軟正黑體" panose="020B0604030504040204" pitchFamily="34" charset="-120"/>
              <a:ea typeface="微軟正黑體" panose="020B0604030504040204" pitchFamily="34" charset="-120"/>
            </a:rPr>
            <a:t>無法偵測封包遺失</a:t>
          </a:r>
          <a:endParaRPr lang="zh-TW" altLang="en-US" sz="2000" b="1" dirty="0">
            <a:latin typeface="微軟正黑體" panose="020B0604030504040204" pitchFamily="34" charset="-120"/>
            <a:ea typeface="微軟正黑體" panose="020B0604030504040204" pitchFamily="34" charset="-120"/>
          </a:endParaRPr>
        </a:p>
      </dgm:t>
    </dgm:pt>
    <dgm:pt modelId="{653EDA2F-A5A0-462E-A3FF-B0A45123725A}" type="parTrans" cxnId="{7EEC7A21-9E67-4CBC-BA82-2C7DD5D9B503}">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AA59453C-4AAA-49B9-8549-E0D446BED666}" type="sibTrans" cxnId="{7EEC7A21-9E67-4CBC-BA82-2C7DD5D9B503}">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4944152A-DCB2-4AA3-A3FB-81FCC9A5807A}">
      <dgm:prSet phldrT="[文字]" custT="1"/>
      <dgm:spPr/>
      <dgm:t>
        <a:bodyPr/>
        <a:lstStyle/>
        <a:p>
          <a:r>
            <a:rPr lang="en-US" altLang="zh-TW" sz="3600" b="1" dirty="0" smtClean="0">
              <a:latin typeface="微軟正黑體" panose="020B0604030504040204" pitchFamily="34" charset="-120"/>
              <a:ea typeface="微軟正黑體" panose="020B0604030504040204" pitchFamily="34" charset="-120"/>
            </a:rPr>
            <a:t>TCP</a:t>
          </a:r>
          <a:r>
            <a:rPr lang="zh-TW" altLang="en-US" sz="3600" b="1" dirty="0" smtClean="0">
              <a:latin typeface="微軟正黑體" panose="020B0604030504040204" pitchFamily="34" charset="-120"/>
              <a:ea typeface="微軟正黑體" panose="020B0604030504040204" pitchFamily="34" charset="-120"/>
            </a:rPr>
            <a:t>協定</a:t>
          </a:r>
          <a:endParaRPr lang="zh-TW" altLang="en-US" sz="3600" b="1" dirty="0">
            <a:latin typeface="微軟正黑體" panose="020B0604030504040204" pitchFamily="34" charset="-120"/>
            <a:ea typeface="微軟正黑體" panose="020B0604030504040204" pitchFamily="34" charset="-120"/>
          </a:endParaRPr>
        </a:p>
      </dgm:t>
    </dgm:pt>
    <dgm:pt modelId="{66CDCCF6-A25F-4D1A-B29E-481298606A0B}" type="parTrans" cxnId="{8C22791E-9582-4A87-8002-DFDCCEA5CEBC}">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7D346C44-E948-48F6-B7E1-CA650B143CEF}" type="sibTrans" cxnId="{8C22791E-9582-4A87-8002-DFDCCEA5CEBC}">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4A609874-AA3C-4C98-BAB5-EFD79F7986BD}">
      <dgm:prSet phldrT="[文字]" custT="1"/>
      <dgm:spPr/>
      <dgm:t>
        <a:bodyPr/>
        <a:lstStyle/>
        <a:p>
          <a:pPr algn="just"/>
          <a:r>
            <a:rPr lang="zh-TW" altLang="en-US" sz="2000" b="1" dirty="0" smtClean="0">
              <a:latin typeface="微軟正黑體" panose="020B0604030504040204" pitchFamily="34" charset="-120"/>
              <a:ea typeface="微軟正黑體" panose="020B0604030504040204" pitchFamily="34" charset="-120"/>
            </a:rPr>
            <a:t>會讓傳送端重新傳送含有錯誤的區段</a:t>
          </a:r>
          <a:endParaRPr lang="zh-TW" altLang="en-US" sz="2000" b="1" dirty="0">
            <a:latin typeface="微軟正黑體" panose="020B0604030504040204" pitchFamily="34" charset="-120"/>
            <a:ea typeface="微軟正黑體" panose="020B0604030504040204" pitchFamily="34" charset="-120"/>
          </a:endParaRPr>
        </a:p>
      </dgm:t>
    </dgm:pt>
    <dgm:pt modelId="{57B8E82B-750A-4389-8318-E9AC9FF0A0AB}" type="parTrans" cxnId="{2F54E55B-630A-4B4B-9849-50074F0DCD29}">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C4B496DD-2D32-4557-8F95-084D6EEC93DA}" type="sibTrans" cxnId="{2F54E55B-630A-4B4B-9849-50074F0DCD29}">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D7D8AFCC-571F-431C-B017-9CA1CC935AFD}">
      <dgm:prSet phldrT="[文字]" custT="1"/>
      <dgm:spPr/>
      <dgm:t>
        <a:bodyPr/>
        <a:lstStyle/>
        <a:p>
          <a:pPr algn="just"/>
          <a:r>
            <a:rPr lang="zh-TW" altLang="en-US" sz="2000" b="1" dirty="0" smtClean="0">
              <a:latin typeface="微軟正黑體" panose="020B0604030504040204" pitchFamily="34" charset="-120"/>
              <a:ea typeface="微軟正黑體" panose="020B0604030504040204" pitchFamily="34" charset="-120"/>
            </a:rPr>
            <a:t>可以根據標頭裡記錄的封包序號偵測封包遺失，並重新傳送遺失的部分。</a:t>
          </a:r>
          <a:endParaRPr lang="zh-TW" altLang="en-US" sz="2000" b="1" dirty="0">
            <a:latin typeface="微軟正黑體" panose="020B0604030504040204" pitchFamily="34" charset="-120"/>
            <a:ea typeface="微軟正黑體" panose="020B0604030504040204" pitchFamily="34" charset="-120"/>
          </a:endParaRPr>
        </a:p>
      </dgm:t>
    </dgm:pt>
    <dgm:pt modelId="{D968B45A-8007-40AE-8319-FDE16887866A}" type="parTrans" cxnId="{FE0BC384-EECA-42DB-94A7-F5B4AD833070}">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EE1711DE-E5C0-407E-B722-CF21B8B780D3}" type="sibTrans" cxnId="{FE0BC384-EECA-42DB-94A7-F5B4AD833070}">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976E592A-A5EB-4629-A040-E1336E6BFA7F}" type="pres">
      <dgm:prSet presAssocID="{51883C29-5BFF-4388-ACAD-B77E9D8ECD91}" presName="Name0" presStyleCnt="0">
        <dgm:presLayoutVars>
          <dgm:dir/>
          <dgm:animLvl val="lvl"/>
          <dgm:resizeHandles val="exact"/>
        </dgm:presLayoutVars>
      </dgm:prSet>
      <dgm:spPr/>
      <dgm:t>
        <a:bodyPr/>
        <a:lstStyle/>
        <a:p>
          <a:endParaRPr lang="zh-TW" altLang="en-US"/>
        </a:p>
      </dgm:t>
    </dgm:pt>
    <dgm:pt modelId="{50BAC701-298C-4FF6-B090-2592CB4843B1}" type="pres">
      <dgm:prSet presAssocID="{FCD465D2-1E11-44FC-B745-0DF8BDF96DC1}" presName="vertFlow" presStyleCnt="0"/>
      <dgm:spPr/>
    </dgm:pt>
    <dgm:pt modelId="{87B76F81-BF68-4DDB-9BB7-32F5AF990B3C}" type="pres">
      <dgm:prSet presAssocID="{FCD465D2-1E11-44FC-B745-0DF8BDF96DC1}" presName="header" presStyleLbl="node1" presStyleIdx="0" presStyleCnt="2"/>
      <dgm:spPr/>
      <dgm:t>
        <a:bodyPr/>
        <a:lstStyle/>
        <a:p>
          <a:endParaRPr lang="zh-TW" altLang="en-US"/>
        </a:p>
      </dgm:t>
    </dgm:pt>
    <dgm:pt modelId="{4C18955D-61AD-4B37-97D3-59C5C99DB71A}" type="pres">
      <dgm:prSet presAssocID="{C957B577-D33C-454A-8494-3584D3BEC935}" presName="parTrans" presStyleLbl="sibTrans2D1" presStyleIdx="0" presStyleCnt="4"/>
      <dgm:spPr/>
      <dgm:t>
        <a:bodyPr/>
        <a:lstStyle/>
        <a:p>
          <a:endParaRPr lang="zh-TW" altLang="en-US"/>
        </a:p>
      </dgm:t>
    </dgm:pt>
    <dgm:pt modelId="{305AE9C0-7ED1-49B3-B150-74E2F868242F}" type="pres">
      <dgm:prSet presAssocID="{0977477D-4813-49AC-BE50-8A58C8E6AE23}" presName="child" presStyleLbl="alignAccFollowNode1" presStyleIdx="0" presStyleCnt="4">
        <dgm:presLayoutVars>
          <dgm:chMax val="0"/>
          <dgm:bulletEnabled val="1"/>
        </dgm:presLayoutVars>
      </dgm:prSet>
      <dgm:spPr/>
      <dgm:t>
        <a:bodyPr/>
        <a:lstStyle/>
        <a:p>
          <a:endParaRPr lang="zh-TW" altLang="en-US"/>
        </a:p>
      </dgm:t>
    </dgm:pt>
    <dgm:pt modelId="{EE1F90C9-108D-4B75-9108-3E913E06C222}" type="pres">
      <dgm:prSet presAssocID="{3B3A9C92-CCDC-4105-A21D-39BBD21F8F4F}" presName="sibTrans" presStyleLbl="sibTrans2D1" presStyleIdx="1" presStyleCnt="4"/>
      <dgm:spPr/>
      <dgm:t>
        <a:bodyPr/>
        <a:lstStyle/>
        <a:p>
          <a:endParaRPr lang="zh-TW" altLang="en-US"/>
        </a:p>
      </dgm:t>
    </dgm:pt>
    <dgm:pt modelId="{D64DEAF6-EF4C-40CF-84E3-77AFE97B697E}" type="pres">
      <dgm:prSet presAssocID="{4F4A8795-0B29-4A67-8025-3ED36814B6F9}" presName="child" presStyleLbl="alignAccFollowNode1" presStyleIdx="1" presStyleCnt="4">
        <dgm:presLayoutVars>
          <dgm:chMax val="0"/>
          <dgm:bulletEnabled val="1"/>
        </dgm:presLayoutVars>
      </dgm:prSet>
      <dgm:spPr/>
      <dgm:t>
        <a:bodyPr/>
        <a:lstStyle/>
        <a:p>
          <a:endParaRPr lang="zh-TW" altLang="en-US"/>
        </a:p>
      </dgm:t>
    </dgm:pt>
    <dgm:pt modelId="{C55E3A7D-F058-496E-A824-04C749CE13B4}" type="pres">
      <dgm:prSet presAssocID="{FCD465D2-1E11-44FC-B745-0DF8BDF96DC1}" presName="hSp" presStyleCnt="0"/>
      <dgm:spPr/>
    </dgm:pt>
    <dgm:pt modelId="{7FA3114E-7D62-45E8-988F-B812CAE9DE30}" type="pres">
      <dgm:prSet presAssocID="{4944152A-DCB2-4AA3-A3FB-81FCC9A5807A}" presName="vertFlow" presStyleCnt="0"/>
      <dgm:spPr/>
    </dgm:pt>
    <dgm:pt modelId="{79D9AE4A-1271-4950-BB8E-E9135B1C2F1F}" type="pres">
      <dgm:prSet presAssocID="{4944152A-DCB2-4AA3-A3FB-81FCC9A5807A}" presName="header" presStyleLbl="node1" presStyleIdx="1" presStyleCnt="2"/>
      <dgm:spPr/>
      <dgm:t>
        <a:bodyPr/>
        <a:lstStyle/>
        <a:p>
          <a:endParaRPr lang="zh-TW" altLang="en-US"/>
        </a:p>
      </dgm:t>
    </dgm:pt>
    <dgm:pt modelId="{C0B52F8D-1435-47AF-AC4F-5F373D1C51C2}" type="pres">
      <dgm:prSet presAssocID="{57B8E82B-750A-4389-8318-E9AC9FF0A0AB}" presName="parTrans" presStyleLbl="sibTrans2D1" presStyleIdx="2" presStyleCnt="4"/>
      <dgm:spPr/>
      <dgm:t>
        <a:bodyPr/>
        <a:lstStyle/>
        <a:p>
          <a:endParaRPr lang="zh-TW" altLang="en-US"/>
        </a:p>
      </dgm:t>
    </dgm:pt>
    <dgm:pt modelId="{8EC6C7CB-94F8-4E3A-8494-53926309F3D3}" type="pres">
      <dgm:prSet presAssocID="{4A609874-AA3C-4C98-BAB5-EFD79F7986BD}" presName="child" presStyleLbl="alignAccFollowNode1" presStyleIdx="2" presStyleCnt="4" custScaleX="110624">
        <dgm:presLayoutVars>
          <dgm:chMax val="0"/>
          <dgm:bulletEnabled val="1"/>
        </dgm:presLayoutVars>
      </dgm:prSet>
      <dgm:spPr/>
      <dgm:t>
        <a:bodyPr/>
        <a:lstStyle/>
        <a:p>
          <a:endParaRPr lang="zh-TW" altLang="en-US"/>
        </a:p>
      </dgm:t>
    </dgm:pt>
    <dgm:pt modelId="{D6F2FA4A-CDA3-4B63-B81D-C2D9C519543A}" type="pres">
      <dgm:prSet presAssocID="{C4B496DD-2D32-4557-8F95-084D6EEC93DA}" presName="sibTrans" presStyleLbl="sibTrans2D1" presStyleIdx="3" presStyleCnt="4"/>
      <dgm:spPr/>
      <dgm:t>
        <a:bodyPr/>
        <a:lstStyle/>
        <a:p>
          <a:endParaRPr lang="zh-TW" altLang="en-US"/>
        </a:p>
      </dgm:t>
    </dgm:pt>
    <dgm:pt modelId="{1E150D85-7367-4AAA-B9A2-8157BA7895B7}" type="pres">
      <dgm:prSet presAssocID="{D7D8AFCC-571F-431C-B017-9CA1CC935AFD}" presName="child" presStyleLbl="alignAccFollowNode1" presStyleIdx="3" presStyleCnt="4" custScaleX="110624" custScaleY="205062">
        <dgm:presLayoutVars>
          <dgm:chMax val="0"/>
          <dgm:bulletEnabled val="1"/>
        </dgm:presLayoutVars>
      </dgm:prSet>
      <dgm:spPr/>
      <dgm:t>
        <a:bodyPr/>
        <a:lstStyle/>
        <a:p>
          <a:endParaRPr lang="zh-TW" altLang="en-US"/>
        </a:p>
      </dgm:t>
    </dgm:pt>
  </dgm:ptLst>
  <dgm:cxnLst>
    <dgm:cxn modelId="{C9EDF1B5-E5ED-4C29-8147-87C2B4AB103A}" type="presOf" srcId="{4F4A8795-0B29-4A67-8025-3ED36814B6F9}" destId="{D64DEAF6-EF4C-40CF-84E3-77AFE97B697E}" srcOrd="0" destOrd="0" presId="urn:microsoft.com/office/officeart/2005/8/layout/lProcess1"/>
    <dgm:cxn modelId="{E5BFE7DF-AB54-4C6F-9046-B401DFEDD067}" type="presOf" srcId="{3B3A9C92-CCDC-4105-A21D-39BBD21F8F4F}" destId="{EE1F90C9-108D-4B75-9108-3E913E06C222}" srcOrd="0" destOrd="0" presId="urn:microsoft.com/office/officeart/2005/8/layout/lProcess1"/>
    <dgm:cxn modelId="{C9C7CBDB-897B-4896-99D5-3F676A2F517F}" type="presOf" srcId="{51883C29-5BFF-4388-ACAD-B77E9D8ECD91}" destId="{976E592A-A5EB-4629-A040-E1336E6BFA7F}" srcOrd="0" destOrd="0" presId="urn:microsoft.com/office/officeart/2005/8/layout/lProcess1"/>
    <dgm:cxn modelId="{8C22791E-9582-4A87-8002-DFDCCEA5CEBC}" srcId="{51883C29-5BFF-4388-ACAD-B77E9D8ECD91}" destId="{4944152A-DCB2-4AA3-A3FB-81FCC9A5807A}" srcOrd="1" destOrd="0" parTransId="{66CDCCF6-A25F-4D1A-B29E-481298606A0B}" sibTransId="{7D346C44-E948-48F6-B7E1-CA650B143CEF}"/>
    <dgm:cxn modelId="{21E98380-1D02-4CB2-BF4E-003A6F72E848}" type="presOf" srcId="{0977477D-4813-49AC-BE50-8A58C8E6AE23}" destId="{305AE9C0-7ED1-49B3-B150-74E2F868242F}" srcOrd="0" destOrd="0" presId="urn:microsoft.com/office/officeart/2005/8/layout/lProcess1"/>
    <dgm:cxn modelId="{A763A994-CC58-404E-B299-25C9E1BB8C48}" type="presOf" srcId="{D7D8AFCC-571F-431C-B017-9CA1CC935AFD}" destId="{1E150D85-7367-4AAA-B9A2-8157BA7895B7}" srcOrd="0" destOrd="0" presId="urn:microsoft.com/office/officeart/2005/8/layout/lProcess1"/>
    <dgm:cxn modelId="{76E98B9C-CF97-41FD-9174-D0DC17ED0EF0}" srcId="{51883C29-5BFF-4388-ACAD-B77E9D8ECD91}" destId="{FCD465D2-1E11-44FC-B745-0DF8BDF96DC1}" srcOrd="0" destOrd="0" parTransId="{DFDE420B-6458-4E83-9AA1-7A5F27341136}" sibTransId="{FB54B5C6-DAB6-47D6-8F7D-0DB96F0C3221}"/>
    <dgm:cxn modelId="{30DE2E72-0148-45B9-9267-D67D230A0F01}" type="presOf" srcId="{C4B496DD-2D32-4557-8F95-084D6EEC93DA}" destId="{D6F2FA4A-CDA3-4B63-B81D-C2D9C519543A}" srcOrd="0" destOrd="0" presId="urn:microsoft.com/office/officeart/2005/8/layout/lProcess1"/>
    <dgm:cxn modelId="{F568F8BB-773A-4D85-B0A3-4F5D43103D55}" type="presOf" srcId="{C957B577-D33C-454A-8494-3584D3BEC935}" destId="{4C18955D-61AD-4B37-97D3-59C5C99DB71A}" srcOrd="0" destOrd="0" presId="urn:microsoft.com/office/officeart/2005/8/layout/lProcess1"/>
    <dgm:cxn modelId="{7EEC7A21-9E67-4CBC-BA82-2C7DD5D9B503}" srcId="{FCD465D2-1E11-44FC-B745-0DF8BDF96DC1}" destId="{4F4A8795-0B29-4A67-8025-3ED36814B6F9}" srcOrd="1" destOrd="0" parTransId="{653EDA2F-A5A0-462E-A3FF-B0A45123725A}" sibTransId="{AA59453C-4AAA-49B9-8549-E0D446BED666}"/>
    <dgm:cxn modelId="{FE0BC384-EECA-42DB-94A7-F5B4AD833070}" srcId="{4944152A-DCB2-4AA3-A3FB-81FCC9A5807A}" destId="{D7D8AFCC-571F-431C-B017-9CA1CC935AFD}" srcOrd="1" destOrd="0" parTransId="{D968B45A-8007-40AE-8319-FDE16887866A}" sibTransId="{EE1711DE-E5C0-407E-B722-CF21B8B780D3}"/>
    <dgm:cxn modelId="{F4D53CE8-A7AE-454D-AF02-D35522C16A3F}" srcId="{FCD465D2-1E11-44FC-B745-0DF8BDF96DC1}" destId="{0977477D-4813-49AC-BE50-8A58C8E6AE23}" srcOrd="0" destOrd="0" parTransId="{C957B577-D33C-454A-8494-3584D3BEC935}" sibTransId="{3B3A9C92-CCDC-4105-A21D-39BBD21F8F4F}"/>
    <dgm:cxn modelId="{D8395F5D-7134-4AED-A34F-87198A4D202C}" type="presOf" srcId="{57B8E82B-750A-4389-8318-E9AC9FF0A0AB}" destId="{C0B52F8D-1435-47AF-AC4F-5F373D1C51C2}" srcOrd="0" destOrd="0" presId="urn:microsoft.com/office/officeart/2005/8/layout/lProcess1"/>
    <dgm:cxn modelId="{2F54E55B-630A-4B4B-9849-50074F0DCD29}" srcId="{4944152A-DCB2-4AA3-A3FB-81FCC9A5807A}" destId="{4A609874-AA3C-4C98-BAB5-EFD79F7986BD}" srcOrd="0" destOrd="0" parTransId="{57B8E82B-750A-4389-8318-E9AC9FF0A0AB}" sibTransId="{C4B496DD-2D32-4557-8F95-084D6EEC93DA}"/>
    <dgm:cxn modelId="{E62E1C5E-7A2D-4489-9421-451FB2A44A3E}" type="presOf" srcId="{4A609874-AA3C-4C98-BAB5-EFD79F7986BD}" destId="{8EC6C7CB-94F8-4E3A-8494-53926309F3D3}" srcOrd="0" destOrd="0" presId="urn:microsoft.com/office/officeart/2005/8/layout/lProcess1"/>
    <dgm:cxn modelId="{43AF0A5A-91C8-47B5-9FF2-3276577EA99A}" type="presOf" srcId="{4944152A-DCB2-4AA3-A3FB-81FCC9A5807A}" destId="{79D9AE4A-1271-4950-BB8E-E9135B1C2F1F}" srcOrd="0" destOrd="0" presId="urn:microsoft.com/office/officeart/2005/8/layout/lProcess1"/>
    <dgm:cxn modelId="{A2BD3515-EFD9-485F-8552-196EAA408E21}" type="presOf" srcId="{FCD465D2-1E11-44FC-B745-0DF8BDF96DC1}" destId="{87B76F81-BF68-4DDB-9BB7-32F5AF990B3C}" srcOrd="0" destOrd="0" presId="urn:microsoft.com/office/officeart/2005/8/layout/lProcess1"/>
    <dgm:cxn modelId="{AC7B0C5A-9448-4AF4-B295-9905F5F92ADC}" type="presParOf" srcId="{976E592A-A5EB-4629-A040-E1336E6BFA7F}" destId="{50BAC701-298C-4FF6-B090-2592CB4843B1}" srcOrd="0" destOrd="0" presId="urn:microsoft.com/office/officeart/2005/8/layout/lProcess1"/>
    <dgm:cxn modelId="{8B9A3FD9-DAFC-4A05-8255-E74E458C99B3}" type="presParOf" srcId="{50BAC701-298C-4FF6-B090-2592CB4843B1}" destId="{87B76F81-BF68-4DDB-9BB7-32F5AF990B3C}" srcOrd="0" destOrd="0" presId="urn:microsoft.com/office/officeart/2005/8/layout/lProcess1"/>
    <dgm:cxn modelId="{54F90DA3-90F0-438F-A7FA-833837FED17E}" type="presParOf" srcId="{50BAC701-298C-4FF6-B090-2592CB4843B1}" destId="{4C18955D-61AD-4B37-97D3-59C5C99DB71A}" srcOrd="1" destOrd="0" presId="urn:microsoft.com/office/officeart/2005/8/layout/lProcess1"/>
    <dgm:cxn modelId="{556A9934-5A22-4B8B-94AA-237B0DE992FF}" type="presParOf" srcId="{50BAC701-298C-4FF6-B090-2592CB4843B1}" destId="{305AE9C0-7ED1-49B3-B150-74E2F868242F}" srcOrd="2" destOrd="0" presId="urn:microsoft.com/office/officeart/2005/8/layout/lProcess1"/>
    <dgm:cxn modelId="{2980F4EE-CD49-4387-8542-3A3DA6F01B64}" type="presParOf" srcId="{50BAC701-298C-4FF6-B090-2592CB4843B1}" destId="{EE1F90C9-108D-4B75-9108-3E913E06C222}" srcOrd="3" destOrd="0" presId="urn:microsoft.com/office/officeart/2005/8/layout/lProcess1"/>
    <dgm:cxn modelId="{480A5191-28E4-4425-915B-03C463C00357}" type="presParOf" srcId="{50BAC701-298C-4FF6-B090-2592CB4843B1}" destId="{D64DEAF6-EF4C-40CF-84E3-77AFE97B697E}" srcOrd="4" destOrd="0" presId="urn:microsoft.com/office/officeart/2005/8/layout/lProcess1"/>
    <dgm:cxn modelId="{4DAFDB93-8FE3-4503-A72B-95BE73426E03}" type="presParOf" srcId="{976E592A-A5EB-4629-A040-E1336E6BFA7F}" destId="{C55E3A7D-F058-496E-A824-04C749CE13B4}" srcOrd="1" destOrd="0" presId="urn:microsoft.com/office/officeart/2005/8/layout/lProcess1"/>
    <dgm:cxn modelId="{4B7628BF-BB6E-47B3-A874-8D537EEA53E3}" type="presParOf" srcId="{976E592A-A5EB-4629-A040-E1336E6BFA7F}" destId="{7FA3114E-7D62-45E8-988F-B812CAE9DE30}" srcOrd="2" destOrd="0" presId="urn:microsoft.com/office/officeart/2005/8/layout/lProcess1"/>
    <dgm:cxn modelId="{F349B3A7-C942-46D5-B82A-89E389983754}" type="presParOf" srcId="{7FA3114E-7D62-45E8-988F-B812CAE9DE30}" destId="{79D9AE4A-1271-4950-BB8E-E9135B1C2F1F}" srcOrd="0" destOrd="0" presId="urn:microsoft.com/office/officeart/2005/8/layout/lProcess1"/>
    <dgm:cxn modelId="{2ADADC50-3D19-4173-930F-7C0B0C4B933C}" type="presParOf" srcId="{7FA3114E-7D62-45E8-988F-B812CAE9DE30}" destId="{C0B52F8D-1435-47AF-AC4F-5F373D1C51C2}" srcOrd="1" destOrd="0" presId="urn:microsoft.com/office/officeart/2005/8/layout/lProcess1"/>
    <dgm:cxn modelId="{967244E2-F034-4536-A3B0-F241242551EB}" type="presParOf" srcId="{7FA3114E-7D62-45E8-988F-B812CAE9DE30}" destId="{8EC6C7CB-94F8-4E3A-8494-53926309F3D3}" srcOrd="2" destOrd="0" presId="urn:microsoft.com/office/officeart/2005/8/layout/lProcess1"/>
    <dgm:cxn modelId="{71996888-7A0C-4805-976D-7CF4D68DC683}" type="presParOf" srcId="{7FA3114E-7D62-45E8-988F-B812CAE9DE30}" destId="{D6F2FA4A-CDA3-4B63-B81D-C2D9C519543A}" srcOrd="3" destOrd="0" presId="urn:microsoft.com/office/officeart/2005/8/layout/lProcess1"/>
    <dgm:cxn modelId="{F5DCDEF2-CC88-4449-BB34-436568CEA1F9}" type="presParOf" srcId="{7FA3114E-7D62-45E8-988F-B812CAE9DE30}" destId="{1E150D85-7367-4AAA-B9A2-8157BA7895B7}" srcOrd="4" destOrd="0" presId="urn:microsoft.com/office/officeart/2005/8/layout/l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E7503AB-5D70-4A50-9AE4-08492F61E501}" type="doc">
      <dgm:prSet loTypeId="urn:microsoft.com/office/officeart/2005/8/layout/cycle3" loCatId="cycle" qsTypeId="urn:microsoft.com/office/officeart/2005/8/quickstyle/simple4" qsCatId="simple" csTypeId="urn:microsoft.com/office/officeart/2005/8/colors/colorful3" csCatId="colorful" phldr="1"/>
      <dgm:spPr/>
      <dgm:t>
        <a:bodyPr/>
        <a:lstStyle/>
        <a:p>
          <a:endParaRPr lang="zh-TW" altLang="en-US"/>
        </a:p>
      </dgm:t>
    </dgm:pt>
    <dgm:pt modelId="{41EE42A8-5BEB-4B5C-87E9-2042218E4552}">
      <dgm:prSet phldrT="[文字]" custT="1"/>
      <dgm:spPr/>
      <dgm:t>
        <a:bodyPr/>
        <a:lstStyle/>
        <a:p>
          <a:r>
            <a:rPr lang="zh-TW" altLang="en-US" sz="2400" b="0" dirty="0" smtClean="0">
              <a:latin typeface="微軟正黑體" panose="020B0604030504040204" pitchFamily="34" charset="-120"/>
              <a:ea typeface="微軟正黑體" panose="020B0604030504040204" pitchFamily="34" charset="-120"/>
            </a:rPr>
            <a:t>網路測試與調整</a:t>
          </a:r>
          <a:endParaRPr lang="zh-TW" altLang="en-US" sz="2400" dirty="0">
            <a:latin typeface="微軟正黑體" panose="020B0604030504040204" pitchFamily="34" charset="-120"/>
            <a:ea typeface="微軟正黑體" panose="020B0604030504040204" pitchFamily="34" charset="-120"/>
          </a:endParaRPr>
        </a:p>
      </dgm:t>
    </dgm:pt>
    <dgm:pt modelId="{491B2928-4CED-4673-B8B4-E0FCD5007627}" type="parTrans" cxnId="{2DC4E2EF-6C92-4D1E-AA7C-A56A7BD07A9B}">
      <dgm:prSet/>
      <dgm:spPr/>
      <dgm:t>
        <a:bodyPr/>
        <a:lstStyle/>
        <a:p>
          <a:endParaRPr lang="zh-TW" altLang="en-US" sz="2400">
            <a:latin typeface="微軟正黑體" panose="020B0604030504040204" pitchFamily="34" charset="-120"/>
            <a:ea typeface="微軟正黑體" panose="020B0604030504040204" pitchFamily="34" charset="-120"/>
          </a:endParaRPr>
        </a:p>
      </dgm:t>
    </dgm:pt>
    <dgm:pt modelId="{1E080676-AE12-4976-B0FD-3E9B41983BE2}" type="sibTrans" cxnId="{2DC4E2EF-6C92-4D1E-AA7C-A56A7BD07A9B}">
      <dgm:prSet/>
      <dgm:spPr/>
      <dgm:t>
        <a:bodyPr/>
        <a:lstStyle/>
        <a:p>
          <a:endParaRPr lang="zh-TW" altLang="en-US" sz="2400">
            <a:latin typeface="微軟正黑體" panose="020B0604030504040204" pitchFamily="34" charset="-120"/>
            <a:ea typeface="微軟正黑體" panose="020B0604030504040204" pitchFamily="34" charset="-120"/>
          </a:endParaRPr>
        </a:p>
      </dgm:t>
    </dgm:pt>
    <dgm:pt modelId="{E89450A7-DB10-41A1-AA11-0D21F061720C}">
      <dgm:prSet custT="1"/>
      <dgm:spPr/>
      <dgm:t>
        <a:bodyPr/>
        <a:lstStyle/>
        <a:p>
          <a:r>
            <a:rPr lang="zh-TW" altLang="en-US" sz="2400" b="0" dirty="0" smtClean="0">
              <a:latin typeface="微軟正黑體" panose="020B0604030504040204" pitchFamily="34" charset="-120"/>
              <a:ea typeface="微軟正黑體" panose="020B0604030504040204" pitchFamily="34" charset="-120"/>
            </a:rPr>
            <a:t>網路安全</a:t>
          </a:r>
          <a:r>
            <a:rPr lang="en-US" altLang="zh-TW" sz="2400" b="0" dirty="0" smtClean="0">
              <a:latin typeface="微軟正黑體" panose="020B0604030504040204" pitchFamily="34" charset="-120"/>
              <a:ea typeface="微軟正黑體" panose="020B0604030504040204" pitchFamily="34" charset="-120"/>
            </a:rPr>
            <a:t/>
          </a:r>
          <a:br>
            <a:rPr lang="en-US" altLang="zh-TW" sz="2400" b="0" dirty="0" smtClean="0">
              <a:latin typeface="微軟正黑體" panose="020B0604030504040204" pitchFamily="34" charset="-120"/>
              <a:ea typeface="微軟正黑體" panose="020B0604030504040204" pitchFamily="34" charset="-120"/>
            </a:rPr>
          </a:br>
          <a:r>
            <a:rPr lang="zh-TW" altLang="en-US" sz="2400" b="0" dirty="0" smtClean="0">
              <a:latin typeface="微軟正黑體" panose="020B0604030504040204" pitchFamily="34" charset="-120"/>
              <a:ea typeface="微軟正黑體" panose="020B0604030504040204" pitchFamily="34" charset="-120"/>
            </a:rPr>
            <a:t>測試</a:t>
          </a:r>
          <a:endParaRPr lang="en-US" altLang="zh-TW" sz="2400" b="0" dirty="0" smtClean="0">
            <a:latin typeface="微軟正黑體" panose="020B0604030504040204" pitchFamily="34" charset="-120"/>
            <a:ea typeface="微軟正黑體" panose="020B0604030504040204" pitchFamily="34" charset="-120"/>
          </a:endParaRPr>
        </a:p>
      </dgm:t>
    </dgm:pt>
    <dgm:pt modelId="{D3C17E67-9990-4862-B03A-C3557CFA9787}" type="parTrans" cxnId="{5D842F75-8009-4F47-B9E3-D445D2EFD41B}">
      <dgm:prSet/>
      <dgm:spPr/>
      <dgm:t>
        <a:bodyPr/>
        <a:lstStyle/>
        <a:p>
          <a:endParaRPr lang="zh-TW" altLang="en-US" sz="2400">
            <a:latin typeface="微軟正黑體" panose="020B0604030504040204" pitchFamily="34" charset="-120"/>
            <a:ea typeface="微軟正黑體" panose="020B0604030504040204" pitchFamily="34" charset="-120"/>
          </a:endParaRPr>
        </a:p>
      </dgm:t>
    </dgm:pt>
    <dgm:pt modelId="{611DF97D-76AD-41F7-BB24-AD3E9B48336F}" type="sibTrans" cxnId="{5D842F75-8009-4F47-B9E3-D445D2EFD41B}">
      <dgm:prSet/>
      <dgm:spPr/>
      <dgm:t>
        <a:bodyPr/>
        <a:lstStyle/>
        <a:p>
          <a:endParaRPr lang="zh-TW" altLang="en-US" sz="2400">
            <a:latin typeface="微軟正黑體" panose="020B0604030504040204" pitchFamily="34" charset="-120"/>
            <a:ea typeface="微軟正黑體" panose="020B0604030504040204" pitchFamily="34" charset="-120"/>
          </a:endParaRPr>
        </a:p>
      </dgm:t>
    </dgm:pt>
    <dgm:pt modelId="{DEC27817-CF01-4829-8E71-E7F79317D00D}">
      <dgm:prSet custT="1"/>
      <dgm:spPr/>
      <dgm:t>
        <a:bodyPr/>
        <a:lstStyle/>
        <a:p>
          <a:r>
            <a:rPr lang="zh-TW" altLang="en-US" sz="2400" b="0" dirty="0" smtClean="0">
              <a:latin typeface="微軟正黑體" panose="020B0604030504040204" pitchFamily="34" charset="-120"/>
              <a:ea typeface="微軟正黑體" panose="020B0604030504040204" pitchFamily="34" charset="-120"/>
            </a:rPr>
            <a:t>教育和培訓</a:t>
          </a:r>
          <a:endParaRPr lang="en-US" altLang="zh-TW" sz="2400" b="0" dirty="0" smtClean="0">
            <a:latin typeface="微軟正黑體" panose="020B0604030504040204" pitchFamily="34" charset="-120"/>
            <a:ea typeface="微軟正黑體" panose="020B0604030504040204" pitchFamily="34" charset="-120"/>
          </a:endParaRPr>
        </a:p>
      </dgm:t>
    </dgm:pt>
    <dgm:pt modelId="{FEA59C1C-C745-4ACE-896E-A8FFF19747AC}" type="parTrans" cxnId="{0D3D6F5E-3900-4321-AB69-1E49C93CFF81}">
      <dgm:prSet/>
      <dgm:spPr/>
      <dgm:t>
        <a:bodyPr/>
        <a:lstStyle/>
        <a:p>
          <a:endParaRPr lang="zh-TW" altLang="en-US" sz="2400">
            <a:latin typeface="微軟正黑體" panose="020B0604030504040204" pitchFamily="34" charset="-120"/>
            <a:ea typeface="微軟正黑體" panose="020B0604030504040204" pitchFamily="34" charset="-120"/>
          </a:endParaRPr>
        </a:p>
      </dgm:t>
    </dgm:pt>
    <dgm:pt modelId="{358B1A59-32E9-4A08-8EAF-5330EC1AD3B9}" type="sibTrans" cxnId="{0D3D6F5E-3900-4321-AB69-1E49C93CFF81}">
      <dgm:prSet/>
      <dgm:spPr/>
      <dgm:t>
        <a:bodyPr/>
        <a:lstStyle/>
        <a:p>
          <a:endParaRPr lang="zh-TW" altLang="en-US" sz="2400">
            <a:latin typeface="微軟正黑體" panose="020B0604030504040204" pitchFamily="34" charset="-120"/>
            <a:ea typeface="微軟正黑體" panose="020B0604030504040204" pitchFamily="34" charset="-120"/>
          </a:endParaRPr>
        </a:p>
      </dgm:t>
    </dgm:pt>
    <dgm:pt modelId="{0380729C-61FC-4959-81D0-0ADCD2BC8D56}">
      <dgm:prSet custT="1"/>
      <dgm:spPr/>
      <dgm:t>
        <a:bodyPr/>
        <a:lstStyle/>
        <a:p>
          <a:r>
            <a:rPr lang="zh-TW" altLang="en-US" sz="2400" b="0" dirty="0" smtClean="0">
              <a:latin typeface="微軟正黑體" panose="020B0604030504040204" pitchFamily="34" charset="-120"/>
              <a:ea typeface="微軟正黑體" panose="020B0604030504040204" pitchFamily="34" charset="-120"/>
            </a:rPr>
            <a:t>研究和開發</a:t>
          </a:r>
          <a:endParaRPr lang="zh-TW" altLang="en-US" sz="2400" dirty="0">
            <a:latin typeface="微軟正黑體" panose="020B0604030504040204" pitchFamily="34" charset="-120"/>
            <a:ea typeface="微軟正黑體" panose="020B0604030504040204" pitchFamily="34" charset="-120"/>
          </a:endParaRPr>
        </a:p>
      </dgm:t>
    </dgm:pt>
    <dgm:pt modelId="{547729C8-BB38-4CCB-ABAE-D1E83BD54F59}" type="parTrans" cxnId="{D43672AD-8DC2-4DF6-A251-E8DAC629F255}">
      <dgm:prSet/>
      <dgm:spPr/>
      <dgm:t>
        <a:bodyPr/>
        <a:lstStyle/>
        <a:p>
          <a:endParaRPr lang="zh-TW" altLang="en-US" sz="2400">
            <a:latin typeface="微軟正黑體" panose="020B0604030504040204" pitchFamily="34" charset="-120"/>
            <a:ea typeface="微軟正黑體" panose="020B0604030504040204" pitchFamily="34" charset="-120"/>
          </a:endParaRPr>
        </a:p>
      </dgm:t>
    </dgm:pt>
    <dgm:pt modelId="{9F9E1C49-BFE8-452B-8D4C-4312BDEB4C2A}" type="sibTrans" cxnId="{D43672AD-8DC2-4DF6-A251-E8DAC629F255}">
      <dgm:prSet/>
      <dgm:spPr/>
      <dgm:t>
        <a:bodyPr/>
        <a:lstStyle/>
        <a:p>
          <a:endParaRPr lang="zh-TW" altLang="en-US" sz="2400">
            <a:latin typeface="微軟正黑體" panose="020B0604030504040204" pitchFamily="34" charset="-120"/>
            <a:ea typeface="微軟正黑體" panose="020B0604030504040204" pitchFamily="34" charset="-120"/>
          </a:endParaRPr>
        </a:p>
      </dgm:t>
    </dgm:pt>
    <dgm:pt modelId="{4676CA82-6CF4-425E-98E8-35FC73C0FAD9}" type="pres">
      <dgm:prSet presAssocID="{7E7503AB-5D70-4A50-9AE4-08492F61E501}" presName="Name0" presStyleCnt="0">
        <dgm:presLayoutVars>
          <dgm:dir/>
          <dgm:resizeHandles val="exact"/>
        </dgm:presLayoutVars>
      </dgm:prSet>
      <dgm:spPr/>
      <dgm:t>
        <a:bodyPr/>
        <a:lstStyle/>
        <a:p>
          <a:endParaRPr lang="zh-TW" altLang="en-US"/>
        </a:p>
      </dgm:t>
    </dgm:pt>
    <dgm:pt modelId="{AB3CAA34-8DE6-4790-9EA6-E5DE6298D651}" type="pres">
      <dgm:prSet presAssocID="{7E7503AB-5D70-4A50-9AE4-08492F61E501}" presName="cycle" presStyleCnt="0"/>
      <dgm:spPr/>
    </dgm:pt>
    <dgm:pt modelId="{C2CA2E32-21C2-4A8A-8BD5-37E9371B6643}" type="pres">
      <dgm:prSet presAssocID="{41EE42A8-5BEB-4B5C-87E9-2042218E4552}" presName="nodeFirstNode" presStyleLbl="node1" presStyleIdx="0" presStyleCnt="4">
        <dgm:presLayoutVars>
          <dgm:bulletEnabled val="1"/>
        </dgm:presLayoutVars>
      </dgm:prSet>
      <dgm:spPr/>
      <dgm:t>
        <a:bodyPr/>
        <a:lstStyle/>
        <a:p>
          <a:endParaRPr lang="zh-TW" altLang="en-US"/>
        </a:p>
      </dgm:t>
    </dgm:pt>
    <dgm:pt modelId="{A4F6D0F7-926A-436D-A40A-052061EEAE30}" type="pres">
      <dgm:prSet presAssocID="{1E080676-AE12-4976-B0FD-3E9B41983BE2}" presName="sibTransFirstNode" presStyleLbl="bgShp" presStyleIdx="0" presStyleCnt="1"/>
      <dgm:spPr/>
      <dgm:t>
        <a:bodyPr/>
        <a:lstStyle/>
        <a:p>
          <a:endParaRPr lang="zh-TW" altLang="en-US"/>
        </a:p>
      </dgm:t>
    </dgm:pt>
    <dgm:pt modelId="{87B5DC3F-B111-4E23-84BF-005EB90F1204}" type="pres">
      <dgm:prSet presAssocID="{E89450A7-DB10-41A1-AA11-0D21F061720C}" presName="nodeFollowingNodes" presStyleLbl="node1" presStyleIdx="1" presStyleCnt="4">
        <dgm:presLayoutVars>
          <dgm:bulletEnabled val="1"/>
        </dgm:presLayoutVars>
      </dgm:prSet>
      <dgm:spPr/>
      <dgm:t>
        <a:bodyPr/>
        <a:lstStyle/>
        <a:p>
          <a:endParaRPr lang="zh-TW" altLang="en-US"/>
        </a:p>
      </dgm:t>
    </dgm:pt>
    <dgm:pt modelId="{6F1CAE00-A6F7-4E7B-8D03-F70FB0B4934B}" type="pres">
      <dgm:prSet presAssocID="{DEC27817-CF01-4829-8E71-E7F79317D00D}" presName="nodeFollowingNodes" presStyleLbl="node1" presStyleIdx="2" presStyleCnt="4">
        <dgm:presLayoutVars>
          <dgm:bulletEnabled val="1"/>
        </dgm:presLayoutVars>
      </dgm:prSet>
      <dgm:spPr/>
      <dgm:t>
        <a:bodyPr/>
        <a:lstStyle/>
        <a:p>
          <a:endParaRPr lang="zh-TW" altLang="en-US"/>
        </a:p>
      </dgm:t>
    </dgm:pt>
    <dgm:pt modelId="{7E490B7C-109A-4664-8DA2-CB76E274E42E}" type="pres">
      <dgm:prSet presAssocID="{0380729C-61FC-4959-81D0-0ADCD2BC8D56}" presName="nodeFollowingNodes" presStyleLbl="node1" presStyleIdx="3" presStyleCnt="4">
        <dgm:presLayoutVars>
          <dgm:bulletEnabled val="1"/>
        </dgm:presLayoutVars>
      </dgm:prSet>
      <dgm:spPr/>
      <dgm:t>
        <a:bodyPr/>
        <a:lstStyle/>
        <a:p>
          <a:endParaRPr lang="zh-TW" altLang="en-US"/>
        </a:p>
      </dgm:t>
    </dgm:pt>
  </dgm:ptLst>
  <dgm:cxnLst>
    <dgm:cxn modelId="{D43672AD-8DC2-4DF6-A251-E8DAC629F255}" srcId="{7E7503AB-5D70-4A50-9AE4-08492F61E501}" destId="{0380729C-61FC-4959-81D0-0ADCD2BC8D56}" srcOrd="3" destOrd="0" parTransId="{547729C8-BB38-4CCB-ABAE-D1E83BD54F59}" sibTransId="{9F9E1C49-BFE8-452B-8D4C-4312BDEB4C2A}"/>
    <dgm:cxn modelId="{763E8C9D-2141-43FC-942E-ABC943A42B21}" type="presOf" srcId="{1E080676-AE12-4976-B0FD-3E9B41983BE2}" destId="{A4F6D0F7-926A-436D-A40A-052061EEAE30}" srcOrd="0" destOrd="0" presId="urn:microsoft.com/office/officeart/2005/8/layout/cycle3"/>
    <dgm:cxn modelId="{2DC4E2EF-6C92-4D1E-AA7C-A56A7BD07A9B}" srcId="{7E7503AB-5D70-4A50-9AE4-08492F61E501}" destId="{41EE42A8-5BEB-4B5C-87E9-2042218E4552}" srcOrd="0" destOrd="0" parTransId="{491B2928-4CED-4673-B8B4-E0FCD5007627}" sibTransId="{1E080676-AE12-4976-B0FD-3E9B41983BE2}"/>
    <dgm:cxn modelId="{EE194960-4222-4EA2-BAAC-7DC1CDC1FD3E}" type="presOf" srcId="{E89450A7-DB10-41A1-AA11-0D21F061720C}" destId="{87B5DC3F-B111-4E23-84BF-005EB90F1204}" srcOrd="0" destOrd="0" presId="urn:microsoft.com/office/officeart/2005/8/layout/cycle3"/>
    <dgm:cxn modelId="{0D3D6F5E-3900-4321-AB69-1E49C93CFF81}" srcId="{7E7503AB-5D70-4A50-9AE4-08492F61E501}" destId="{DEC27817-CF01-4829-8E71-E7F79317D00D}" srcOrd="2" destOrd="0" parTransId="{FEA59C1C-C745-4ACE-896E-A8FFF19747AC}" sibTransId="{358B1A59-32E9-4A08-8EAF-5330EC1AD3B9}"/>
    <dgm:cxn modelId="{7E0A625A-89B8-4ECB-A0FC-9E8841DE29DD}" type="presOf" srcId="{DEC27817-CF01-4829-8E71-E7F79317D00D}" destId="{6F1CAE00-A6F7-4E7B-8D03-F70FB0B4934B}" srcOrd="0" destOrd="0" presId="urn:microsoft.com/office/officeart/2005/8/layout/cycle3"/>
    <dgm:cxn modelId="{EE14AB18-C602-46DB-9EE6-A990895FBB63}" type="presOf" srcId="{7E7503AB-5D70-4A50-9AE4-08492F61E501}" destId="{4676CA82-6CF4-425E-98E8-35FC73C0FAD9}" srcOrd="0" destOrd="0" presId="urn:microsoft.com/office/officeart/2005/8/layout/cycle3"/>
    <dgm:cxn modelId="{EF62FC55-78C9-4D34-B52E-A85CEE406D1E}" type="presOf" srcId="{0380729C-61FC-4959-81D0-0ADCD2BC8D56}" destId="{7E490B7C-109A-4664-8DA2-CB76E274E42E}" srcOrd="0" destOrd="0" presId="urn:microsoft.com/office/officeart/2005/8/layout/cycle3"/>
    <dgm:cxn modelId="{5D842F75-8009-4F47-B9E3-D445D2EFD41B}" srcId="{7E7503AB-5D70-4A50-9AE4-08492F61E501}" destId="{E89450A7-DB10-41A1-AA11-0D21F061720C}" srcOrd="1" destOrd="0" parTransId="{D3C17E67-9990-4862-B03A-C3557CFA9787}" sibTransId="{611DF97D-76AD-41F7-BB24-AD3E9B48336F}"/>
    <dgm:cxn modelId="{B193218B-A835-4DB0-A5D6-5B0CF0FB1C86}" type="presOf" srcId="{41EE42A8-5BEB-4B5C-87E9-2042218E4552}" destId="{C2CA2E32-21C2-4A8A-8BD5-37E9371B6643}" srcOrd="0" destOrd="0" presId="urn:microsoft.com/office/officeart/2005/8/layout/cycle3"/>
    <dgm:cxn modelId="{88B06E64-6849-482D-9667-0A8E0308D735}" type="presParOf" srcId="{4676CA82-6CF4-425E-98E8-35FC73C0FAD9}" destId="{AB3CAA34-8DE6-4790-9EA6-E5DE6298D651}" srcOrd="0" destOrd="0" presId="urn:microsoft.com/office/officeart/2005/8/layout/cycle3"/>
    <dgm:cxn modelId="{87573157-FE1F-4663-9995-A22B350F8A1E}" type="presParOf" srcId="{AB3CAA34-8DE6-4790-9EA6-E5DE6298D651}" destId="{C2CA2E32-21C2-4A8A-8BD5-37E9371B6643}" srcOrd="0" destOrd="0" presId="urn:microsoft.com/office/officeart/2005/8/layout/cycle3"/>
    <dgm:cxn modelId="{D4A505FF-6866-4B5D-823C-47C753983855}" type="presParOf" srcId="{AB3CAA34-8DE6-4790-9EA6-E5DE6298D651}" destId="{A4F6D0F7-926A-436D-A40A-052061EEAE30}" srcOrd="1" destOrd="0" presId="urn:microsoft.com/office/officeart/2005/8/layout/cycle3"/>
    <dgm:cxn modelId="{8FB628F9-E919-443F-907C-5BA9D95072CA}" type="presParOf" srcId="{AB3CAA34-8DE6-4790-9EA6-E5DE6298D651}" destId="{87B5DC3F-B111-4E23-84BF-005EB90F1204}" srcOrd="2" destOrd="0" presId="urn:microsoft.com/office/officeart/2005/8/layout/cycle3"/>
    <dgm:cxn modelId="{C7B71998-8CE2-4715-8668-0D92964FE832}" type="presParOf" srcId="{AB3CAA34-8DE6-4790-9EA6-E5DE6298D651}" destId="{6F1CAE00-A6F7-4E7B-8D03-F70FB0B4934B}" srcOrd="3" destOrd="0" presId="urn:microsoft.com/office/officeart/2005/8/layout/cycle3"/>
    <dgm:cxn modelId="{E9AA4599-5EFB-4DF7-974C-CA534ED7CB2E}" type="presParOf" srcId="{AB3CAA34-8DE6-4790-9EA6-E5DE6298D651}" destId="{7E490B7C-109A-4664-8DA2-CB76E274E42E}" srcOrd="4" destOrd="0" presId="urn:microsoft.com/office/officeart/2005/8/layout/cycle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48C642-4B8A-4380-8407-7526F32531E3}">
      <dsp:nvSpPr>
        <dsp:cNvPr id="0" name=""/>
        <dsp:cNvSpPr/>
      </dsp:nvSpPr>
      <dsp:spPr>
        <a:xfrm>
          <a:off x="175238" y="1843"/>
          <a:ext cx="2393879" cy="1436327"/>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zh-TW" altLang="en-US" sz="2200" kern="1200" dirty="0" smtClean="0">
              <a:latin typeface="微軟正黑體" panose="020B0604030504040204" pitchFamily="34" charset="-120"/>
              <a:ea typeface="微軟正黑體" panose="020B0604030504040204" pitchFamily="34" charset="-120"/>
            </a:rPr>
            <a:t>多工</a:t>
          </a:r>
          <a:endParaRPr lang="en-US" altLang="zh-TW" sz="2200" kern="1200" dirty="0" smtClean="0">
            <a:latin typeface="微軟正黑體" panose="020B0604030504040204" pitchFamily="34" charset="-120"/>
            <a:ea typeface="微軟正黑體" panose="020B0604030504040204" pitchFamily="34" charset="-120"/>
          </a:endParaRPr>
        </a:p>
        <a:p>
          <a:pPr lvl="0" algn="ctr" defTabSz="977900">
            <a:lnSpc>
              <a:spcPct val="90000"/>
            </a:lnSpc>
            <a:spcBef>
              <a:spcPct val="0"/>
            </a:spcBef>
            <a:spcAft>
              <a:spcPct val="35000"/>
            </a:spcAft>
          </a:pPr>
          <a:r>
            <a:rPr lang="zh-TW" altLang="en-US" sz="2200" kern="1200" dirty="0" smtClean="0">
              <a:latin typeface="微軟正黑體" panose="020B0604030504040204" pitchFamily="34" charset="-120"/>
              <a:ea typeface="微軟正黑體" panose="020B0604030504040204" pitchFamily="34" charset="-120"/>
            </a:rPr>
            <a:t>（</a:t>
          </a:r>
          <a:r>
            <a:rPr lang="en-US" altLang="en-US" sz="2200" kern="1200" dirty="0" smtClean="0">
              <a:latin typeface="微軟正黑體" panose="020B0604030504040204" pitchFamily="34" charset="-120"/>
              <a:ea typeface="微軟正黑體" panose="020B0604030504040204" pitchFamily="34" charset="-120"/>
            </a:rPr>
            <a:t>multiplexing</a:t>
          </a:r>
          <a:r>
            <a:rPr lang="zh-TW" altLang="en-US" sz="2200" kern="1200" dirty="0" smtClean="0">
              <a:latin typeface="微軟正黑體" panose="020B0604030504040204" pitchFamily="34" charset="-120"/>
              <a:ea typeface="微軟正黑體" panose="020B0604030504040204" pitchFamily="34" charset="-120"/>
            </a:rPr>
            <a:t>）</a:t>
          </a:r>
          <a:endParaRPr lang="zh-TW" altLang="en-US" sz="2200" kern="1200" dirty="0">
            <a:latin typeface="微軟正黑體" panose="020B0604030504040204" pitchFamily="34" charset="-120"/>
            <a:ea typeface="微軟正黑體" panose="020B0604030504040204" pitchFamily="34" charset="-120"/>
          </a:endParaRPr>
        </a:p>
      </dsp:txBody>
      <dsp:txXfrm>
        <a:off x="175238" y="1843"/>
        <a:ext cx="2393879" cy="1436327"/>
      </dsp:txXfrm>
    </dsp:sp>
    <dsp:sp modelId="{9ADB5A0F-08AB-4569-B407-56CCC2B830E4}">
      <dsp:nvSpPr>
        <dsp:cNvPr id="0" name=""/>
        <dsp:cNvSpPr/>
      </dsp:nvSpPr>
      <dsp:spPr>
        <a:xfrm>
          <a:off x="2808505" y="1843"/>
          <a:ext cx="2393879" cy="1436327"/>
        </a:xfrm>
        <a:prstGeom prst="rect">
          <a:avLst/>
        </a:prstGeom>
        <a:gradFill rotWithShape="0">
          <a:gsLst>
            <a:gs pos="0">
              <a:schemeClr val="accent3">
                <a:hueOff val="2250053"/>
                <a:satOff val="-3376"/>
                <a:lumOff val="-549"/>
                <a:alphaOff val="0"/>
                <a:shade val="51000"/>
                <a:satMod val="130000"/>
              </a:schemeClr>
            </a:gs>
            <a:gs pos="80000">
              <a:schemeClr val="accent3">
                <a:hueOff val="2250053"/>
                <a:satOff val="-3376"/>
                <a:lumOff val="-549"/>
                <a:alphaOff val="0"/>
                <a:shade val="93000"/>
                <a:satMod val="130000"/>
              </a:schemeClr>
            </a:gs>
            <a:gs pos="100000">
              <a:schemeClr val="accent3">
                <a:hueOff val="2250053"/>
                <a:satOff val="-3376"/>
                <a:lumOff val="-549"/>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zh-TW" altLang="en-US" sz="2200" kern="1200" dirty="0" smtClean="0">
              <a:latin typeface="微軟正黑體" panose="020B0604030504040204" pitchFamily="34" charset="-120"/>
              <a:ea typeface="微軟正黑體" panose="020B0604030504040204" pitchFamily="34" charset="-120"/>
            </a:rPr>
            <a:t>流量控制</a:t>
          </a:r>
          <a:endParaRPr lang="en-US" altLang="zh-TW" sz="2200" kern="1200" dirty="0" smtClean="0">
            <a:latin typeface="微軟正黑體" panose="020B0604030504040204" pitchFamily="34" charset="-120"/>
            <a:ea typeface="微軟正黑體" panose="020B0604030504040204" pitchFamily="34" charset="-120"/>
          </a:endParaRPr>
        </a:p>
        <a:p>
          <a:pPr lvl="0" algn="ctr" defTabSz="977900">
            <a:lnSpc>
              <a:spcPct val="90000"/>
            </a:lnSpc>
            <a:spcBef>
              <a:spcPct val="0"/>
            </a:spcBef>
            <a:spcAft>
              <a:spcPct val="35000"/>
            </a:spcAft>
          </a:pPr>
          <a:r>
            <a:rPr lang="zh-TW" altLang="en-US" sz="2200" kern="1200" dirty="0" smtClean="0">
              <a:latin typeface="微軟正黑體" panose="020B0604030504040204" pitchFamily="34" charset="-120"/>
              <a:ea typeface="微軟正黑體" panose="020B0604030504040204" pitchFamily="34" charset="-120"/>
            </a:rPr>
            <a:t>（</a:t>
          </a:r>
          <a:r>
            <a:rPr lang="en-US" altLang="en-US" sz="2200" kern="1200" dirty="0" smtClean="0">
              <a:latin typeface="微軟正黑體" panose="020B0604030504040204" pitchFamily="34" charset="-120"/>
              <a:ea typeface="微軟正黑體" panose="020B0604030504040204" pitchFamily="34" charset="-120"/>
            </a:rPr>
            <a:t>flow control</a:t>
          </a:r>
          <a:r>
            <a:rPr lang="zh-TW" altLang="en-US" sz="2200" kern="1200" dirty="0" smtClean="0">
              <a:latin typeface="微軟正黑體" panose="020B0604030504040204" pitchFamily="34" charset="-120"/>
              <a:ea typeface="微軟正黑體" panose="020B0604030504040204" pitchFamily="34" charset="-120"/>
            </a:rPr>
            <a:t>）</a:t>
          </a:r>
          <a:endParaRPr lang="zh-TW" altLang="en-US" sz="2200" kern="1200" dirty="0">
            <a:latin typeface="微軟正黑體" panose="020B0604030504040204" pitchFamily="34" charset="-120"/>
            <a:ea typeface="微軟正黑體" panose="020B0604030504040204" pitchFamily="34" charset="-120"/>
          </a:endParaRPr>
        </a:p>
      </dsp:txBody>
      <dsp:txXfrm>
        <a:off x="2808505" y="1843"/>
        <a:ext cx="2393879" cy="1436327"/>
      </dsp:txXfrm>
    </dsp:sp>
    <dsp:sp modelId="{7FD8BDEF-AFBC-4123-B1DF-0BE4FB3D5DCD}">
      <dsp:nvSpPr>
        <dsp:cNvPr id="0" name=""/>
        <dsp:cNvSpPr/>
      </dsp:nvSpPr>
      <dsp:spPr>
        <a:xfrm>
          <a:off x="5441772" y="1843"/>
          <a:ext cx="2393879" cy="1436327"/>
        </a:xfrm>
        <a:prstGeom prst="rect">
          <a:avLst/>
        </a:prstGeom>
        <a:gradFill rotWithShape="0">
          <a:gsLst>
            <a:gs pos="0">
              <a:schemeClr val="accent3">
                <a:hueOff val="4500106"/>
                <a:satOff val="-6752"/>
                <a:lumOff val="-1098"/>
                <a:alphaOff val="0"/>
                <a:shade val="51000"/>
                <a:satMod val="130000"/>
              </a:schemeClr>
            </a:gs>
            <a:gs pos="80000">
              <a:schemeClr val="accent3">
                <a:hueOff val="4500106"/>
                <a:satOff val="-6752"/>
                <a:lumOff val="-1098"/>
                <a:alphaOff val="0"/>
                <a:shade val="93000"/>
                <a:satMod val="130000"/>
              </a:schemeClr>
            </a:gs>
            <a:gs pos="100000">
              <a:schemeClr val="accent3">
                <a:hueOff val="4500106"/>
                <a:satOff val="-6752"/>
                <a:lumOff val="-109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zh-TW" altLang="en-US" sz="2200" kern="1200" dirty="0" smtClean="0">
              <a:latin typeface="微軟正黑體" panose="020B0604030504040204" pitchFamily="34" charset="-120"/>
              <a:ea typeface="微軟正黑體" panose="020B0604030504040204" pitchFamily="34" charset="-120"/>
            </a:rPr>
            <a:t>壅塞控制（</a:t>
          </a:r>
          <a:r>
            <a:rPr lang="en-US" altLang="en-US" sz="2200" kern="1200" dirty="0" smtClean="0">
              <a:latin typeface="微軟正黑體" panose="020B0604030504040204" pitchFamily="34" charset="-120"/>
              <a:ea typeface="微軟正黑體" panose="020B0604030504040204" pitchFamily="34" charset="-120"/>
            </a:rPr>
            <a:t>congestion control</a:t>
          </a:r>
          <a:r>
            <a:rPr lang="zh-TW" altLang="en-US" sz="2200" kern="1200" dirty="0" smtClean="0">
              <a:latin typeface="微軟正黑體" panose="020B0604030504040204" pitchFamily="34" charset="-120"/>
              <a:ea typeface="微軟正黑體" panose="020B0604030504040204" pitchFamily="34" charset="-120"/>
            </a:rPr>
            <a:t>）</a:t>
          </a:r>
          <a:endParaRPr lang="zh-TW" altLang="en-US" sz="2200" kern="1200" dirty="0">
            <a:latin typeface="微軟正黑體" panose="020B0604030504040204" pitchFamily="34" charset="-120"/>
            <a:ea typeface="微軟正黑體" panose="020B0604030504040204" pitchFamily="34" charset="-120"/>
          </a:endParaRPr>
        </a:p>
      </dsp:txBody>
      <dsp:txXfrm>
        <a:off x="5441772" y="1843"/>
        <a:ext cx="2393879" cy="1436327"/>
      </dsp:txXfrm>
    </dsp:sp>
    <dsp:sp modelId="{E13A0590-2947-42EE-9386-D42DA6ABCBDF}">
      <dsp:nvSpPr>
        <dsp:cNvPr id="0" name=""/>
        <dsp:cNvSpPr/>
      </dsp:nvSpPr>
      <dsp:spPr>
        <a:xfrm>
          <a:off x="175238" y="1677559"/>
          <a:ext cx="2393879" cy="1436327"/>
        </a:xfrm>
        <a:prstGeom prst="rect">
          <a:avLst/>
        </a:prstGeom>
        <a:gradFill rotWithShape="0">
          <a:gsLst>
            <a:gs pos="0">
              <a:schemeClr val="accent3">
                <a:hueOff val="6750158"/>
                <a:satOff val="-10128"/>
                <a:lumOff val="-1647"/>
                <a:alphaOff val="0"/>
                <a:shade val="51000"/>
                <a:satMod val="130000"/>
              </a:schemeClr>
            </a:gs>
            <a:gs pos="80000">
              <a:schemeClr val="accent3">
                <a:hueOff val="6750158"/>
                <a:satOff val="-10128"/>
                <a:lumOff val="-1647"/>
                <a:alphaOff val="0"/>
                <a:shade val="93000"/>
                <a:satMod val="130000"/>
              </a:schemeClr>
            </a:gs>
            <a:gs pos="100000">
              <a:schemeClr val="accent3">
                <a:hueOff val="6750158"/>
                <a:satOff val="-10128"/>
                <a:lumOff val="-1647"/>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zh-TW" altLang="en-US" sz="2200" kern="1200" dirty="0" smtClean="0">
              <a:latin typeface="微軟正黑體" panose="020B0604030504040204" pitchFamily="34" charset="-120"/>
              <a:ea typeface="微軟正黑體" panose="020B0604030504040204" pitchFamily="34" charset="-120"/>
            </a:rPr>
            <a:t>連接導向（</a:t>
          </a:r>
          <a:r>
            <a:rPr lang="en-US" altLang="en-US" sz="2200" kern="1200" dirty="0" smtClean="0">
              <a:latin typeface="微軟正黑體" panose="020B0604030504040204" pitchFamily="34" charset="-120"/>
              <a:ea typeface="微軟正黑體" panose="020B0604030504040204" pitchFamily="34" charset="-120"/>
            </a:rPr>
            <a:t>connection-oriented</a:t>
          </a:r>
          <a:r>
            <a:rPr lang="zh-TW" altLang="en-US" sz="2200" kern="1200" dirty="0" smtClean="0">
              <a:latin typeface="微軟正黑體" panose="020B0604030504040204" pitchFamily="34" charset="-120"/>
              <a:ea typeface="微軟正黑體" panose="020B0604030504040204" pitchFamily="34" charset="-120"/>
            </a:rPr>
            <a:t>）</a:t>
          </a:r>
          <a:endParaRPr lang="zh-TW" altLang="en-US" sz="2200" kern="1200" dirty="0">
            <a:latin typeface="微軟正黑體" panose="020B0604030504040204" pitchFamily="34" charset="-120"/>
            <a:ea typeface="微軟正黑體" panose="020B0604030504040204" pitchFamily="34" charset="-120"/>
          </a:endParaRPr>
        </a:p>
      </dsp:txBody>
      <dsp:txXfrm>
        <a:off x="175238" y="1677559"/>
        <a:ext cx="2393879" cy="1436327"/>
      </dsp:txXfrm>
    </dsp:sp>
    <dsp:sp modelId="{BDF32113-E7F9-427F-9F17-DA0B18B567E9}">
      <dsp:nvSpPr>
        <dsp:cNvPr id="0" name=""/>
        <dsp:cNvSpPr/>
      </dsp:nvSpPr>
      <dsp:spPr>
        <a:xfrm>
          <a:off x="2808505" y="1677559"/>
          <a:ext cx="2393879" cy="1436327"/>
        </a:xfrm>
        <a:prstGeom prst="rect">
          <a:avLst/>
        </a:prstGeom>
        <a:gradFill rotWithShape="0">
          <a:gsLst>
            <a:gs pos="0">
              <a:schemeClr val="accent3">
                <a:hueOff val="9000211"/>
                <a:satOff val="-13504"/>
                <a:lumOff val="-2196"/>
                <a:alphaOff val="0"/>
                <a:shade val="51000"/>
                <a:satMod val="130000"/>
              </a:schemeClr>
            </a:gs>
            <a:gs pos="80000">
              <a:schemeClr val="accent3">
                <a:hueOff val="9000211"/>
                <a:satOff val="-13504"/>
                <a:lumOff val="-2196"/>
                <a:alphaOff val="0"/>
                <a:shade val="93000"/>
                <a:satMod val="130000"/>
              </a:schemeClr>
            </a:gs>
            <a:gs pos="100000">
              <a:schemeClr val="accent3">
                <a:hueOff val="9000211"/>
                <a:satOff val="-13504"/>
                <a:lumOff val="-2196"/>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zh-TW" altLang="en-US" sz="2200" kern="1200" dirty="0" smtClean="0">
              <a:latin typeface="微軟正黑體" panose="020B0604030504040204" pitchFamily="34" charset="-120"/>
              <a:ea typeface="微軟正黑體" panose="020B0604030504040204" pitchFamily="34" charset="-120"/>
            </a:rPr>
            <a:t>無連接導向（</a:t>
          </a:r>
          <a:r>
            <a:rPr lang="en-US" altLang="en-US" sz="2000" kern="1200" dirty="0" smtClean="0">
              <a:latin typeface="微軟正黑體" panose="020B0604030504040204" pitchFamily="34" charset="-120"/>
              <a:ea typeface="微軟正黑體" panose="020B0604030504040204" pitchFamily="34" charset="-120"/>
            </a:rPr>
            <a:t>connectionless</a:t>
          </a:r>
          <a:r>
            <a:rPr lang="zh-TW" altLang="en-US" sz="2200" kern="1200" dirty="0" smtClean="0">
              <a:latin typeface="微軟正黑體" panose="020B0604030504040204" pitchFamily="34" charset="-120"/>
              <a:ea typeface="微軟正黑體" panose="020B0604030504040204" pitchFamily="34" charset="-120"/>
            </a:rPr>
            <a:t>）連線</a:t>
          </a:r>
          <a:endParaRPr lang="zh-TW" altLang="en-US" sz="2200" kern="1200" dirty="0">
            <a:latin typeface="微軟正黑體" panose="020B0604030504040204" pitchFamily="34" charset="-120"/>
            <a:ea typeface="微軟正黑體" panose="020B0604030504040204" pitchFamily="34" charset="-120"/>
          </a:endParaRPr>
        </a:p>
      </dsp:txBody>
      <dsp:txXfrm>
        <a:off x="2808505" y="1677559"/>
        <a:ext cx="2393879" cy="1436327"/>
      </dsp:txXfrm>
    </dsp:sp>
    <dsp:sp modelId="{D5208BF1-A8E7-4370-8311-BB34E64A6826}">
      <dsp:nvSpPr>
        <dsp:cNvPr id="0" name=""/>
        <dsp:cNvSpPr/>
      </dsp:nvSpPr>
      <dsp:spPr>
        <a:xfrm>
          <a:off x="5441772" y="1677559"/>
          <a:ext cx="2393879" cy="1436327"/>
        </a:xfrm>
        <a:prstGeom prst="rect">
          <a:avLst/>
        </a:prstGeom>
        <a:gradFill rotWithShape="0">
          <a:gsLst>
            <a:gs pos="0">
              <a:schemeClr val="accent3">
                <a:hueOff val="11250264"/>
                <a:satOff val="-16880"/>
                <a:lumOff val="-2745"/>
                <a:alphaOff val="0"/>
                <a:shade val="51000"/>
                <a:satMod val="130000"/>
              </a:schemeClr>
            </a:gs>
            <a:gs pos="80000">
              <a:schemeClr val="accent3">
                <a:hueOff val="11250264"/>
                <a:satOff val="-16880"/>
                <a:lumOff val="-2745"/>
                <a:alphaOff val="0"/>
                <a:shade val="93000"/>
                <a:satMod val="130000"/>
              </a:schemeClr>
            </a:gs>
            <a:gs pos="100000">
              <a:schemeClr val="accent3">
                <a:hueOff val="11250264"/>
                <a:satOff val="-16880"/>
                <a:lumOff val="-2745"/>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zh-TW" altLang="en-US" sz="2200" kern="1200" dirty="0" smtClean="0">
              <a:latin typeface="微軟正黑體" panose="020B0604030504040204" pitchFamily="34" charset="-120"/>
              <a:ea typeface="微軟正黑體" panose="020B0604030504040204" pitchFamily="34" charset="-120"/>
            </a:rPr>
            <a:t>可靠（</a:t>
          </a:r>
          <a:r>
            <a:rPr lang="en-US" altLang="en-US" sz="2200" kern="1200" dirty="0" smtClean="0">
              <a:latin typeface="微軟正黑體" panose="020B0604030504040204" pitchFamily="34" charset="-120"/>
              <a:ea typeface="微軟正黑體" panose="020B0604030504040204" pitchFamily="34" charset="-120"/>
            </a:rPr>
            <a:t>reliable</a:t>
          </a:r>
          <a:r>
            <a:rPr lang="zh-TW" altLang="en-US" sz="2200" kern="1200" dirty="0" smtClean="0">
              <a:latin typeface="微軟正黑體" panose="020B0604030504040204" pitchFamily="34" charset="-120"/>
              <a:ea typeface="微軟正黑體" panose="020B0604030504040204" pitchFamily="34" charset="-120"/>
            </a:rPr>
            <a:t>）傳輸</a:t>
          </a:r>
          <a:endParaRPr lang="zh-TW" altLang="en-US" sz="2200" kern="1200" dirty="0">
            <a:latin typeface="微軟正黑體" panose="020B0604030504040204" pitchFamily="34" charset="-120"/>
            <a:ea typeface="微軟正黑體" panose="020B0604030504040204" pitchFamily="34" charset="-120"/>
          </a:endParaRPr>
        </a:p>
      </dsp:txBody>
      <dsp:txXfrm>
        <a:off x="5441772" y="1677559"/>
        <a:ext cx="2393879" cy="143632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76F81-BF68-4DDB-9BB7-32F5AF990B3C}">
      <dsp:nvSpPr>
        <dsp:cNvPr id="0" name=""/>
        <dsp:cNvSpPr/>
      </dsp:nvSpPr>
      <dsp:spPr>
        <a:xfrm>
          <a:off x="649414" y="383"/>
          <a:ext cx="2736280" cy="684070"/>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r>
            <a:rPr lang="en-US" altLang="zh-TW" sz="3600" b="1" kern="1200" dirty="0" err="1" smtClean="0">
              <a:latin typeface="微軟正黑體" panose="020B0604030504040204" pitchFamily="34" charset="-120"/>
              <a:ea typeface="微軟正黑體" panose="020B0604030504040204" pitchFamily="34" charset="-120"/>
            </a:rPr>
            <a:t>UDP</a:t>
          </a:r>
          <a:r>
            <a:rPr lang="zh-TW" altLang="en-US" sz="3600" b="1" kern="1200" dirty="0" smtClean="0">
              <a:latin typeface="微軟正黑體" panose="020B0604030504040204" pitchFamily="34" charset="-120"/>
              <a:ea typeface="微軟正黑體" panose="020B0604030504040204" pitchFamily="34" charset="-120"/>
            </a:rPr>
            <a:t>協定</a:t>
          </a:r>
          <a:endParaRPr lang="zh-TW" altLang="en-US" sz="3600" b="1" kern="1200" dirty="0">
            <a:latin typeface="微軟正黑體" panose="020B0604030504040204" pitchFamily="34" charset="-120"/>
            <a:ea typeface="微軟正黑體" panose="020B0604030504040204" pitchFamily="34" charset="-120"/>
          </a:endParaRPr>
        </a:p>
      </dsp:txBody>
      <dsp:txXfrm>
        <a:off x="669450" y="20419"/>
        <a:ext cx="2696208" cy="643998"/>
      </dsp:txXfrm>
    </dsp:sp>
    <dsp:sp modelId="{4C18955D-61AD-4B37-97D3-59C5C99DB71A}">
      <dsp:nvSpPr>
        <dsp:cNvPr id="0" name=""/>
        <dsp:cNvSpPr/>
      </dsp:nvSpPr>
      <dsp:spPr>
        <a:xfrm rot="5400000">
          <a:off x="1957698" y="744309"/>
          <a:ext cx="119712" cy="119712"/>
        </a:xfrm>
        <a:prstGeom prst="rightArrow">
          <a:avLst>
            <a:gd name="adj1" fmla="val 66700"/>
            <a:gd name="adj2" fmla="val 50000"/>
          </a:avLst>
        </a:prstGeom>
        <a:solidFill>
          <a:schemeClr val="accent2">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sp>
    <dsp:sp modelId="{305AE9C0-7ED1-49B3-B150-74E2F868242F}">
      <dsp:nvSpPr>
        <dsp:cNvPr id="0" name=""/>
        <dsp:cNvSpPr/>
      </dsp:nvSpPr>
      <dsp:spPr>
        <a:xfrm>
          <a:off x="649414" y="923877"/>
          <a:ext cx="2736280" cy="684070"/>
        </a:xfrm>
        <a:prstGeom prst="roundRect">
          <a:avLst>
            <a:gd name="adj" fmla="val 10000"/>
          </a:avLst>
        </a:prstGeom>
        <a:solidFill>
          <a:schemeClr val="accent2">
            <a:tint val="40000"/>
            <a:alpha val="90000"/>
            <a:hueOff val="0"/>
            <a:satOff val="0"/>
            <a:lumOff val="0"/>
            <a:alphaOff val="0"/>
          </a:schemeClr>
        </a:solidFill>
        <a:ln w="9525" cap="flat" cmpd="sng" algn="ctr">
          <a:solidFill>
            <a:schemeClr val="accent2">
              <a:tint val="40000"/>
              <a:alpha val="9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zh-TW" altLang="en-US" sz="2000" b="1" kern="1200" dirty="0" smtClean="0">
              <a:latin typeface="微軟正黑體" panose="020B0604030504040204" pitchFamily="34" charset="-120"/>
              <a:ea typeface="微軟正黑體" panose="020B0604030504040204" pitchFamily="34" charset="-120"/>
            </a:rPr>
            <a:t>僅僅會將有問題的封包丟棄</a:t>
          </a:r>
          <a:endParaRPr lang="zh-TW" altLang="en-US" sz="2000" b="1" kern="1200" dirty="0">
            <a:latin typeface="微軟正黑體" panose="020B0604030504040204" pitchFamily="34" charset="-120"/>
            <a:ea typeface="微軟正黑體" panose="020B0604030504040204" pitchFamily="34" charset="-120"/>
          </a:endParaRPr>
        </a:p>
      </dsp:txBody>
      <dsp:txXfrm>
        <a:off x="669450" y="943913"/>
        <a:ext cx="2696208" cy="643998"/>
      </dsp:txXfrm>
    </dsp:sp>
    <dsp:sp modelId="{EE1F90C9-108D-4B75-9108-3E913E06C222}">
      <dsp:nvSpPr>
        <dsp:cNvPr id="0" name=""/>
        <dsp:cNvSpPr/>
      </dsp:nvSpPr>
      <dsp:spPr>
        <a:xfrm rot="5400000">
          <a:off x="1957698" y="1667803"/>
          <a:ext cx="119712" cy="119712"/>
        </a:xfrm>
        <a:prstGeom prst="rightArrow">
          <a:avLst>
            <a:gd name="adj1" fmla="val 66700"/>
            <a:gd name="adj2" fmla="val 50000"/>
          </a:avLst>
        </a:prstGeom>
        <a:solidFill>
          <a:schemeClr val="accent3">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sp>
    <dsp:sp modelId="{D64DEAF6-EF4C-40CF-84E3-77AFE97B697E}">
      <dsp:nvSpPr>
        <dsp:cNvPr id="0" name=""/>
        <dsp:cNvSpPr/>
      </dsp:nvSpPr>
      <dsp:spPr>
        <a:xfrm>
          <a:off x="649414" y="1847372"/>
          <a:ext cx="2736280" cy="684070"/>
        </a:xfrm>
        <a:prstGeom prst="roundRect">
          <a:avLst>
            <a:gd name="adj" fmla="val 10000"/>
          </a:avLst>
        </a:prstGeom>
        <a:solidFill>
          <a:schemeClr val="accent3">
            <a:tint val="40000"/>
            <a:alpha val="90000"/>
            <a:hueOff val="0"/>
            <a:satOff val="0"/>
            <a:lumOff val="0"/>
            <a:alphaOff val="0"/>
          </a:schemeClr>
        </a:solidFill>
        <a:ln w="9525" cap="flat" cmpd="sng" algn="ctr">
          <a:solidFill>
            <a:schemeClr val="accent3">
              <a:tint val="40000"/>
              <a:alpha val="9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zh-TW" altLang="en-US" sz="2000" b="1" kern="1200" dirty="0" smtClean="0">
              <a:latin typeface="微軟正黑體" panose="020B0604030504040204" pitchFamily="34" charset="-120"/>
              <a:ea typeface="微軟正黑體" panose="020B0604030504040204" pitchFamily="34" charset="-120"/>
            </a:rPr>
            <a:t>無法偵測封包遺失</a:t>
          </a:r>
          <a:endParaRPr lang="zh-TW" altLang="en-US" sz="2000" b="1" kern="1200" dirty="0">
            <a:latin typeface="微軟正黑體" panose="020B0604030504040204" pitchFamily="34" charset="-120"/>
            <a:ea typeface="微軟正黑體" panose="020B0604030504040204" pitchFamily="34" charset="-120"/>
          </a:endParaRPr>
        </a:p>
      </dsp:txBody>
      <dsp:txXfrm>
        <a:off x="669450" y="1867408"/>
        <a:ext cx="2696208" cy="643998"/>
      </dsp:txXfrm>
    </dsp:sp>
    <dsp:sp modelId="{79D9AE4A-1271-4950-BB8E-E9135B1C2F1F}">
      <dsp:nvSpPr>
        <dsp:cNvPr id="0" name=""/>
        <dsp:cNvSpPr/>
      </dsp:nvSpPr>
      <dsp:spPr>
        <a:xfrm>
          <a:off x="3914124" y="383"/>
          <a:ext cx="2736280" cy="684070"/>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r>
            <a:rPr lang="en-US" altLang="zh-TW" sz="3600" b="1" kern="1200" dirty="0" smtClean="0">
              <a:latin typeface="微軟正黑體" panose="020B0604030504040204" pitchFamily="34" charset="-120"/>
              <a:ea typeface="微軟正黑體" panose="020B0604030504040204" pitchFamily="34" charset="-120"/>
            </a:rPr>
            <a:t>TCP</a:t>
          </a:r>
          <a:r>
            <a:rPr lang="zh-TW" altLang="en-US" sz="3600" b="1" kern="1200" dirty="0" smtClean="0">
              <a:latin typeface="微軟正黑體" panose="020B0604030504040204" pitchFamily="34" charset="-120"/>
              <a:ea typeface="微軟正黑體" panose="020B0604030504040204" pitchFamily="34" charset="-120"/>
            </a:rPr>
            <a:t>協定</a:t>
          </a:r>
          <a:endParaRPr lang="zh-TW" altLang="en-US" sz="3600" b="1" kern="1200" dirty="0">
            <a:latin typeface="微軟正黑體" panose="020B0604030504040204" pitchFamily="34" charset="-120"/>
            <a:ea typeface="微軟正黑體" panose="020B0604030504040204" pitchFamily="34" charset="-120"/>
          </a:endParaRPr>
        </a:p>
      </dsp:txBody>
      <dsp:txXfrm>
        <a:off x="3934160" y="20419"/>
        <a:ext cx="2696208" cy="643998"/>
      </dsp:txXfrm>
    </dsp:sp>
    <dsp:sp modelId="{C0B52F8D-1435-47AF-AC4F-5F373D1C51C2}">
      <dsp:nvSpPr>
        <dsp:cNvPr id="0" name=""/>
        <dsp:cNvSpPr/>
      </dsp:nvSpPr>
      <dsp:spPr>
        <a:xfrm rot="5400000">
          <a:off x="5222408" y="744309"/>
          <a:ext cx="119712" cy="119712"/>
        </a:xfrm>
        <a:prstGeom prst="rightArrow">
          <a:avLst>
            <a:gd name="adj1" fmla="val 66700"/>
            <a:gd name="adj2" fmla="val 5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sp>
    <dsp:sp modelId="{8EC6C7CB-94F8-4E3A-8494-53926309F3D3}">
      <dsp:nvSpPr>
        <dsp:cNvPr id="0" name=""/>
        <dsp:cNvSpPr/>
      </dsp:nvSpPr>
      <dsp:spPr>
        <a:xfrm>
          <a:off x="3768773" y="923877"/>
          <a:ext cx="3026982" cy="684070"/>
        </a:xfrm>
        <a:prstGeom prst="roundRect">
          <a:avLst>
            <a:gd name="adj" fmla="val 10000"/>
          </a:avLst>
        </a:prstGeom>
        <a:solidFill>
          <a:schemeClr val="accent4">
            <a:tint val="40000"/>
            <a:alpha val="90000"/>
            <a:hueOff val="0"/>
            <a:satOff val="0"/>
            <a:lumOff val="0"/>
            <a:alphaOff val="0"/>
          </a:schemeClr>
        </a:solidFill>
        <a:ln w="9525" cap="flat" cmpd="sng" algn="ctr">
          <a:solidFill>
            <a:schemeClr val="accent4">
              <a:tint val="40000"/>
              <a:alpha val="9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25400" tIns="25400" rIns="25400" bIns="25400" numCol="1" spcCol="1270" anchor="ctr" anchorCtr="0">
          <a:noAutofit/>
        </a:bodyPr>
        <a:lstStyle/>
        <a:p>
          <a:pPr lvl="0" algn="just" defTabSz="889000">
            <a:lnSpc>
              <a:spcPct val="90000"/>
            </a:lnSpc>
            <a:spcBef>
              <a:spcPct val="0"/>
            </a:spcBef>
            <a:spcAft>
              <a:spcPct val="35000"/>
            </a:spcAft>
          </a:pPr>
          <a:r>
            <a:rPr lang="zh-TW" altLang="en-US" sz="2000" b="1" kern="1200" dirty="0" smtClean="0">
              <a:latin typeface="微軟正黑體" panose="020B0604030504040204" pitchFamily="34" charset="-120"/>
              <a:ea typeface="微軟正黑體" panose="020B0604030504040204" pitchFamily="34" charset="-120"/>
            </a:rPr>
            <a:t>會讓傳送端重新傳送含有錯誤的區段</a:t>
          </a:r>
          <a:endParaRPr lang="zh-TW" altLang="en-US" sz="2000" b="1" kern="1200" dirty="0">
            <a:latin typeface="微軟正黑體" panose="020B0604030504040204" pitchFamily="34" charset="-120"/>
            <a:ea typeface="微軟正黑體" panose="020B0604030504040204" pitchFamily="34" charset="-120"/>
          </a:endParaRPr>
        </a:p>
      </dsp:txBody>
      <dsp:txXfrm>
        <a:off x="3788809" y="943913"/>
        <a:ext cx="2986910" cy="643998"/>
      </dsp:txXfrm>
    </dsp:sp>
    <dsp:sp modelId="{D6F2FA4A-CDA3-4B63-B81D-C2D9C519543A}">
      <dsp:nvSpPr>
        <dsp:cNvPr id="0" name=""/>
        <dsp:cNvSpPr/>
      </dsp:nvSpPr>
      <dsp:spPr>
        <a:xfrm rot="5400000">
          <a:off x="5222408" y="1667803"/>
          <a:ext cx="119712" cy="119712"/>
        </a:xfrm>
        <a:prstGeom prst="rightArrow">
          <a:avLst>
            <a:gd name="adj1" fmla="val 66700"/>
            <a:gd name="adj2" fmla="val 5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sp>
    <dsp:sp modelId="{1E150D85-7367-4AAA-B9A2-8157BA7895B7}">
      <dsp:nvSpPr>
        <dsp:cNvPr id="0" name=""/>
        <dsp:cNvSpPr/>
      </dsp:nvSpPr>
      <dsp:spPr>
        <a:xfrm>
          <a:off x="3768773" y="1847372"/>
          <a:ext cx="3026982" cy="1402767"/>
        </a:xfrm>
        <a:prstGeom prst="roundRect">
          <a:avLst>
            <a:gd name="adj" fmla="val 10000"/>
          </a:avLst>
        </a:prstGeom>
        <a:solidFill>
          <a:schemeClr val="accent5">
            <a:tint val="40000"/>
            <a:alpha val="90000"/>
            <a:hueOff val="0"/>
            <a:satOff val="0"/>
            <a:lumOff val="0"/>
            <a:alphaOff val="0"/>
          </a:schemeClr>
        </a:solidFill>
        <a:ln w="9525" cap="flat" cmpd="sng" algn="ctr">
          <a:solidFill>
            <a:schemeClr val="accent5">
              <a:tint val="40000"/>
              <a:alpha val="9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25400" tIns="25400" rIns="25400" bIns="25400" numCol="1" spcCol="1270" anchor="ctr" anchorCtr="0">
          <a:noAutofit/>
        </a:bodyPr>
        <a:lstStyle/>
        <a:p>
          <a:pPr lvl="0" algn="just" defTabSz="889000">
            <a:lnSpc>
              <a:spcPct val="90000"/>
            </a:lnSpc>
            <a:spcBef>
              <a:spcPct val="0"/>
            </a:spcBef>
            <a:spcAft>
              <a:spcPct val="35000"/>
            </a:spcAft>
          </a:pPr>
          <a:r>
            <a:rPr lang="zh-TW" altLang="en-US" sz="2000" b="1" kern="1200" dirty="0" smtClean="0">
              <a:latin typeface="微軟正黑體" panose="020B0604030504040204" pitchFamily="34" charset="-120"/>
              <a:ea typeface="微軟正黑體" panose="020B0604030504040204" pitchFamily="34" charset="-120"/>
            </a:rPr>
            <a:t>可以根據標頭裡記錄的封包序號偵測封包遺失，並重新傳送遺失的部分。</a:t>
          </a:r>
          <a:endParaRPr lang="zh-TW" altLang="en-US" sz="2000" b="1" kern="1200" dirty="0">
            <a:latin typeface="微軟正黑體" panose="020B0604030504040204" pitchFamily="34" charset="-120"/>
            <a:ea typeface="微軟正黑體" panose="020B0604030504040204" pitchFamily="34" charset="-120"/>
          </a:endParaRPr>
        </a:p>
      </dsp:txBody>
      <dsp:txXfrm>
        <a:off x="3809859" y="1888458"/>
        <a:ext cx="2944810" cy="13205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F6D0F7-926A-436D-A40A-052061EEAE30}">
      <dsp:nvSpPr>
        <dsp:cNvPr id="0" name=""/>
        <dsp:cNvSpPr/>
      </dsp:nvSpPr>
      <dsp:spPr>
        <a:xfrm>
          <a:off x="2713872" y="-68293"/>
          <a:ext cx="2801854" cy="2801854"/>
        </a:xfrm>
        <a:prstGeom prst="circularArrow">
          <a:avLst>
            <a:gd name="adj1" fmla="val 4668"/>
            <a:gd name="adj2" fmla="val 272909"/>
            <a:gd name="adj3" fmla="val 12884771"/>
            <a:gd name="adj4" fmla="val 17994542"/>
            <a:gd name="adj5" fmla="val 4847"/>
          </a:avLst>
        </a:prstGeom>
        <a:solidFill>
          <a:schemeClr val="accent3">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C2CA2E32-21C2-4A8A-8BD5-37E9371B6643}">
      <dsp:nvSpPr>
        <dsp:cNvPr id="0" name=""/>
        <dsp:cNvSpPr/>
      </dsp:nvSpPr>
      <dsp:spPr>
        <a:xfrm>
          <a:off x="3194595" y="696"/>
          <a:ext cx="1840408" cy="920204"/>
        </a:xfrm>
        <a:prstGeom prst="round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zh-TW" altLang="en-US" sz="2400" b="0" kern="1200" dirty="0" smtClean="0">
              <a:latin typeface="微軟正黑體" panose="020B0604030504040204" pitchFamily="34" charset="-120"/>
              <a:ea typeface="微軟正黑體" panose="020B0604030504040204" pitchFamily="34" charset="-120"/>
            </a:rPr>
            <a:t>網路測試與調整</a:t>
          </a:r>
          <a:endParaRPr lang="zh-TW" altLang="en-US" sz="2400" kern="1200" dirty="0">
            <a:latin typeface="微軟正黑體" panose="020B0604030504040204" pitchFamily="34" charset="-120"/>
            <a:ea typeface="微軟正黑體" panose="020B0604030504040204" pitchFamily="34" charset="-120"/>
          </a:endParaRPr>
        </a:p>
      </dsp:txBody>
      <dsp:txXfrm>
        <a:off x="3239516" y="45617"/>
        <a:ext cx="1750566" cy="830362"/>
      </dsp:txXfrm>
    </dsp:sp>
    <dsp:sp modelId="{87B5DC3F-B111-4E23-84BF-005EB90F1204}">
      <dsp:nvSpPr>
        <dsp:cNvPr id="0" name=""/>
        <dsp:cNvSpPr/>
      </dsp:nvSpPr>
      <dsp:spPr>
        <a:xfrm>
          <a:off x="4200647" y="1006747"/>
          <a:ext cx="1840408" cy="920204"/>
        </a:xfrm>
        <a:prstGeom prst="roundRect">
          <a:avLst/>
        </a:prstGeom>
        <a:gradFill rotWithShape="0">
          <a:gsLst>
            <a:gs pos="0">
              <a:schemeClr val="accent3">
                <a:hueOff val="3750088"/>
                <a:satOff val="-5627"/>
                <a:lumOff val="-915"/>
                <a:alphaOff val="0"/>
                <a:shade val="51000"/>
                <a:satMod val="130000"/>
              </a:schemeClr>
            </a:gs>
            <a:gs pos="80000">
              <a:schemeClr val="accent3">
                <a:hueOff val="3750088"/>
                <a:satOff val="-5627"/>
                <a:lumOff val="-915"/>
                <a:alphaOff val="0"/>
                <a:shade val="93000"/>
                <a:satMod val="130000"/>
              </a:schemeClr>
            </a:gs>
            <a:gs pos="100000">
              <a:schemeClr val="accent3">
                <a:hueOff val="3750088"/>
                <a:satOff val="-5627"/>
                <a:lumOff val="-915"/>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zh-TW" altLang="en-US" sz="2400" b="0" kern="1200" dirty="0" smtClean="0">
              <a:latin typeface="微軟正黑體" panose="020B0604030504040204" pitchFamily="34" charset="-120"/>
              <a:ea typeface="微軟正黑體" panose="020B0604030504040204" pitchFamily="34" charset="-120"/>
            </a:rPr>
            <a:t>網路安全</a:t>
          </a:r>
          <a:r>
            <a:rPr lang="en-US" altLang="zh-TW" sz="2400" b="0" kern="1200" dirty="0" smtClean="0">
              <a:latin typeface="微軟正黑體" panose="020B0604030504040204" pitchFamily="34" charset="-120"/>
              <a:ea typeface="微軟正黑體" panose="020B0604030504040204" pitchFamily="34" charset="-120"/>
            </a:rPr>
            <a:t/>
          </a:r>
          <a:br>
            <a:rPr lang="en-US" altLang="zh-TW" sz="2400" b="0" kern="1200" dirty="0" smtClean="0">
              <a:latin typeface="微軟正黑體" panose="020B0604030504040204" pitchFamily="34" charset="-120"/>
              <a:ea typeface="微軟正黑體" panose="020B0604030504040204" pitchFamily="34" charset="-120"/>
            </a:rPr>
          </a:br>
          <a:r>
            <a:rPr lang="zh-TW" altLang="en-US" sz="2400" b="0" kern="1200" dirty="0" smtClean="0">
              <a:latin typeface="微軟正黑體" panose="020B0604030504040204" pitchFamily="34" charset="-120"/>
              <a:ea typeface="微軟正黑體" panose="020B0604030504040204" pitchFamily="34" charset="-120"/>
            </a:rPr>
            <a:t>測試</a:t>
          </a:r>
          <a:endParaRPr lang="en-US" altLang="zh-TW" sz="2400" b="0" kern="1200" dirty="0" smtClean="0">
            <a:latin typeface="微軟正黑體" panose="020B0604030504040204" pitchFamily="34" charset="-120"/>
            <a:ea typeface="微軟正黑體" panose="020B0604030504040204" pitchFamily="34" charset="-120"/>
          </a:endParaRPr>
        </a:p>
      </dsp:txBody>
      <dsp:txXfrm>
        <a:off x="4245568" y="1051668"/>
        <a:ext cx="1750566" cy="830362"/>
      </dsp:txXfrm>
    </dsp:sp>
    <dsp:sp modelId="{6F1CAE00-A6F7-4E7B-8D03-F70FB0B4934B}">
      <dsp:nvSpPr>
        <dsp:cNvPr id="0" name=""/>
        <dsp:cNvSpPr/>
      </dsp:nvSpPr>
      <dsp:spPr>
        <a:xfrm>
          <a:off x="3194595" y="2012799"/>
          <a:ext cx="1840408" cy="920204"/>
        </a:xfrm>
        <a:prstGeom prst="roundRect">
          <a:avLst/>
        </a:prstGeom>
        <a:gradFill rotWithShape="0">
          <a:gsLst>
            <a:gs pos="0">
              <a:schemeClr val="accent3">
                <a:hueOff val="7500176"/>
                <a:satOff val="-11253"/>
                <a:lumOff val="-1830"/>
                <a:alphaOff val="0"/>
                <a:shade val="51000"/>
                <a:satMod val="130000"/>
              </a:schemeClr>
            </a:gs>
            <a:gs pos="80000">
              <a:schemeClr val="accent3">
                <a:hueOff val="7500176"/>
                <a:satOff val="-11253"/>
                <a:lumOff val="-1830"/>
                <a:alphaOff val="0"/>
                <a:shade val="93000"/>
                <a:satMod val="130000"/>
              </a:schemeClr>
            </a:gs>
            <a:gs pos="100000">
              <a:schemeClr val="accent3">
                <a:hueOff val="7500176"/>
                <a:satOff val="-11253"/>
                <a:lumOff val="-183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zh-TW" altLang="en-US" sz="2400" b="0" kern="1200" dirty="0" smtClean="0">
              <a:latin typeface="微軟正黑體" panose="020B0604030504040204" pitchFamily="34" charset="-120"/>
              <a:ea typeface="微軟正黑體" panose="020B0604030504040204" pitchFamily="34" charset="-120"/>
            </a:rPr>
            <a:t>教育和培訓</a:t>
          </a:r>
          <a:endParaRPr lang="en-US" altLang="zh-TW" sz="2400" b="0" kern="1200" dirty="0" smtClean="0">
            <a:latin typeface="微軟正黑體" panose="020B0604030504040204" pitchFamily="34" charset="-120"/>
            <a:ea typeface="微軟正黑體" panose="020B0604030504040204" pitchFamily="34" charset="-120"/>
          </a:endParaRPr>
        </a:p>
      </dsp:txBody>
      <dsp:txXfrm>
        <a:off x="3239516" y="2057720"/>
        <a:ext cx="1750566" cy="830362"/>
      </dsp:txXfrm>
    </dsp:sp>
    <dsp:sp modelId="{7E490B7C-109A-4664-8DA2-CB76E274E42E}">
      <dsp:nvSpPr>
        <dsp:cNvPr id="0" name=""/>
        <dsp:cNvSpPr/>
      </dsp:nvSpPr>
      <dsp:spPr>
        <a:xfrm>
          <a:off x="2188543" y="1006747"/>
          <a:ext cx="1840408" cy="920204"/>
        </a:xfrm>
        <a:prstGeom prst="roundRect">
          <a:avLst/>
        </a:prstGeom>
        <a:gradFill rotWithShape="0">
          <a:gsLst>
            <a:gs pos="0">
              <a:schemeClr val="accent3">
                <a:hueOff val="11250264"/>
                <a:satOff val="-16880"/>
                <a:lumOff val="-2745"/>
                <a:alphaOff val="0"/>
                <a:shade val="51000"/>
                <a:satMod val="130000"/>
              </a:schemeClr>
            </a:gs>
            <a:gs pos="80000">
              <a:schemeClr val="accent3">
                <a:hueOff val="11250264"/>
                <a:satOff val="-16880"/>
                <a:lumOff val="-2745"/>
                <a:alphaOff val="0"/>
                <a:shade val="93000"/>
                <a:satMod val="130000"/>
              </a:schemeClr>
            </a:gs>
            <a:gs pos="100000">
              <a:schemeClr val="accent3">
                <a:hueOff val="11250264"/>
                <a:satOff val="-16880"/>
                <a:lumOff val="-2745"/>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zh-TW" altLang="en-US" sz="2400" b="0" kern="1200" dirty="0" smtClean="0">
              <a:latin typeface="微軟正黑體" panose="020B0604030504040204" pitchFamily="34" charset="-120"/>
              <a:ea typeface="微軟正黑體" panose="020B0604030504040204" pitchFamily="34" charset="-120"/>
            </a:rPr>
            <a:t>研究和開發</a:t>
          </a:r>
          <a:endParaRPr lang="zh-TW" altLang="en-US" sz="2400" kern="1200" dirty="0">
            <a:latin typeface="微軟正黑體" panose="020B0604030504040204" pitchFamily="34" charset="-120"/>
            <a:ea typeface="微軟正黑體" panose="020B0604030504040204" pitchFamily="34" charset="-120"/>
          </a:endParaRPr>
        </a:p>
      </dsp:txBody>
      <dsp:txXfrm>
        <a:off x="2233464" y="1051668"/>
        <a:ext cx="1750566" cy="830362"/>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A5B13CD-5B19-4525-82CD-3A65567138FB}" type="datetimeFigureOut">
              <a:rPr lang="zh-TW" altLang="en-US" smtClean="0"/>
              <a:t>2024/6/5</a:t>
            </a:fld>
            <a:endParaRPr lang="zh-TW" altLang="en-US"/>
          </a:p>
        </p:txBody>
      </p:sp>
      <p:sp>
        <p:nvSpPr>
          <p:cNvPr id="4" name="頁尾版面配置區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4EF4914-B167-42A9-A312-51A7DF1FEEBE}" type="slidenum">
              <a:rPr lang="zh-TW" altLang="en-US" smtClean="0"/>
              <a:t>‹#›</a:t>
            </a:fld>
            <a:endParaRPr lang="zh-TW" altLang="en-US"/>
          </a:p>
        </p:txBody>
      </p:sp>
    </p:spTree>
    <p:extLst>
      <p:ext uri="{BB962C8B-B14F-4D97-AF65-F5344CB8AC3E}">
        <p14:creationId xmlns:p14="http://schemas.microsoft.com/office/powerpoint/2010/main" val="2280948314"/>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tif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5EB12AB-0481-4543-9448-EE76391C4D02}" type="datetimeFigureOut">
              <a:rPr lang="zh-TW" altLang="en-US" smtClean="0"/>
              <a:t>2024/6/5</a:t>
            </a:fld>
            <a:endParaRPr lang="zh-TW" altLang="en-US"/>
          </a:p>
        </p:txBody>
      </p:sp>
      <p:sp>
        <p:nvSpPr>
          <p:cNvPr id="4" name="投影片圖像版面配置區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6" name="頁尾版面配置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4E245B1-C9B5-4CB2-8096-E56E4F101A5F}" type="slidenum">
              <a:rPr lang="zh-TW" altLang="en-US" smtClean="0"/>
              <a:t>‹#›</a:t>
            </a:fld>
            <a:endParaRPr lang="zh-TW" altLang="en-US"/>
          </a:p>
        </p:txBody>
      </p:sp>
    </p:spTree>
    <p:extLst>
      <p:ext uri="{BB962C8B-B14F-4D97-AF65-F5344CB8AC3E}">
        <p14:creationId xmlns:p14="http://schemas.microsoft.com/office/powerpoint/2010/main" val="3557809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itchFamily="34" charset="0"/>
                <a:ea typeface="新細明體" pitchFamily="18" charset="-120"/>
              </a:defRPr>
            </a:lvl1pPr>
            <a:lvl2pPr marL="742950" indent="-285750">
              <a:defRPr kumimoji="1">
                <a:solidFill>
                  <a:schemeClr val="tx1"/>
                </a:solidFill>
                <a:latin typeface="Arial" pitchFamily="34" charset="0"/>
                <a:ea typeface="新細明體" pitchFamily="18" charset="-120"/>
              </a:defRPr>
            </a:lvl2pPr>
            <a:lvl3pPr marL="1143000" indent="-228600">
              <a:defRPr kumimoji="1">
                <a:solidFill>
                  <a:schemeClr val="tx1"/>
                </a:solidFill>
                <a:latin typeface="Arial" pitchFamily="34" charset="0"/>
                <a:ea typeface="新細明體" pitchFamily="18" charset="-120"/>
              </a:defRPr>
            </a:lvl3pPr>
            <a:lvl4pPr marL="1600200" indent="-228600">
              <a:defRPr kumimoji="1">
                <a:solidFill>
                  <a:schemeClr val="tx1"/>
                </a:solidFill>
                <a:latin typeface="Arial" pitchFamily="34" charset="0"/>
                <a:ea typeface="新細明體" pitchFamily="18" charset="-120"/>
              </a:defRPr>
            </a:lvl4pPr>
            <a:lvl5pPr marL="2057400" indent="-228600">
              <a:defRPr kumimoji="1">
                <a:solidFill>
                  <a:schemeClr val="tx1"/>
                </a:solidFill>
                <a:latin typeface="Arial" pitchFamily="34"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pitchFamily="34"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pitchFamily="34"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pitchFamily="34"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pitchFamily="34" charset="0"/>
                <a:ea typeface="新細明體" pitchFamily="18" charset="-120"/>
              </a:defRPr>
            </a:lvl9pPr>
          </a:lstStyle>
          <a:p>
            <a:fld id="{22AB3888-E9BA-4EFE-B7F9-6357771FFF42}" type="slidenum">
              <a:rPr lang="zh-TW" altLang="en-US" smtClean="0">
                <a:latin typeface="Times New Roman" pitchFamily="18" charset="0"/>
              </a:rPr>
              <a:pPr/>
              <a:t>2</a:t>
            </a:fld>
            <a:endParaRPr lang="en-US" altLang="zh-TW" smtClean="0">
              <a:latin typeface="Times New Roman" pitchFamily="18" charset="0"/>
            </a:endParaRPr>
          </a:p>
        </p:txBody>
      </p:sp>
      <p:sp>
        <p:nvSpPr>
          <p:cNvPr id="157699" name="Rectangle 2"/>
          <p:cNvSpPr>
            <a:spLocks noGrp="1" noRot="1" noChangeAspect="1" noChangeArrowheads="1" noTextEdit="1"/>
          </p:cNvSpPr>
          <p:nvPr>
            <p:ph type="sldImg"/>
          </p:nvPr>
        </p:nvSpPr>
        <p:spPr>
          <a:xfrm>
            <a:off x="381000" y="685800"/>
            <a:ext cx="6096000" cy="3429000"/>
          </a:xfrm>
          <a:ln/>
        </p:spPr>
      </p:sp>
      <p:sp>
        <p:nvSpPr>
          <p:cNvPr id="15770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TW" altLang="en-US"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標題投影片">
    <p:spTree>
      <p:nvGrpSpPr>
        <p:cNvPr id="1" name=""/>
        <p:cNvGrpSpPr/>
        <p:nvPr/>
      </p:nvGrpSpPr>
      <p:grpSpPr>
        <a:xfrm>
          <a:off x="0" y="0"/>
          <a:ext cx="0" cy="0"/>
          <a:chOff x="0" y="0"/>
          <a:chExt cx="0" cy="0"/>
        </a:xfrm>
      </p:grpSpPr>
      <p:sp>
        <p:nvSpPr>
          <p:cNvPr id="7" name="矩形 6"/>
          <p:cNvSpPr/>
          <p:nvPr userDrawn="1"/>
        </p:nvSpPr>
        <p:spPr>
          <a:xfrm>
            <a:off x="-26078" y="377109"/>
            <a:ext cx="9170078" cy="4764079"/>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TW" altLang="en-US"/>
          </a:p>
        </p:txBody>
      </p:sp>
      <p:sp>
        <p:nvSpPr>
          <p:cNvPr id="278" name="圓角矩形圖說文字 277"/>
          <p:cNvSpPr/>
          <p:nvPr userDrawn="1"/>
        </p:nvSpPr>
        <p:spPr>
          <a:xfrm>
            <a:off x="272957" y="715294"/>
            <a:ext cx="2737212" cy="742533"/>
          </a:xfrm>
          <a:prstGeom prst="wedgeRoundRectCallout">
            <a:avLst>
              <a:gd name="adj1" fmla="val 34844"/>
              <a:gd name="adj2" fmla="val 81478"/>
              <a:gd name="adj3" fmla="val 16667"/>
            </a:avLst>
          </a:prstGeom>
          <a:solidFill>
            <a:srgbClr val="F2F2F2">
              <a:alpha val="20000"/>
            </a:srgbClr>
          </a:solidFill>
          <a:ln w="28575">
            <a:solidFill>
              <a:srgbClr val="000000">
                <a:alpha val="2000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 name="標題 1"/>
          <p:cNvSpPr>
            <a:spLocks noGrp="1"/>
          </p:cNvSpPr>
          <p:nvPr>
            <p:ph type="ctrTitle" hasCustomPrompt="1"/>
          </p:nvPr>
        </p:nvSpPr>
        <p:spPr>
          <a:xfrm>
            <a:off x="3157954" y="782801"/>
            <a:ext cx="5476465" cy="725061"/>
          </a:xfrm>
        </p:spPr>
        <p:txBody>
          <a:bodyPr>
            <a:noAutofit/>
          </a:bodyPr>
          <a:lstStyle>
            <a:lvl1pPr algn="l">
              <a:defRPr sz="4800" b="1">
                <a:solidFill>
                  <a:schemeClr val="bg1"/>
                </a:solidFill>
                <a:latin typeface="微軟正黑體" pitchFamily="34" charset="-120"/>
                <a:ea typeface="微軟正黑體" pitchFamily="34" charset="-120"/>
              </a:defRPr>
            </a:lvl1pPr>
          </a:lstStyle>
          <a:p>
            <a:r>
              <a:rPr lang="zh-TW" altLang="en-US" dirty="0" smtClean="0"/>
              <a:t>計算機簡介</a:t>
            </a:r>
            <a:endParaRPr lang="zh-TW" altLang="en-US" dirty="0"/>
          </a:p>
        </p:txBody>
      </p:sp>
      <p:sp>
        <p:nvSpPr>
          <p:cNvPr id="3" name="副標題 2"/>
          <p:cNvSpPr>
            <a:spLocks noGrp="1"/>
          </p:cNvSpPr>
          <p:nvPr>
            <p:ph type="subTitle" idx="1"/>
          </p:nvPr>
        </p:nvSpPr>
        <p:spPr>
          <a:xfrm>
            <a:off x="4622800" y="1795463"/>
            <a:ext cx="4194429" cy="2801541"/>
          </a:xfrm>
        </p:spPr>
        <p:txBody>
          <a:bodyPr/>
          <a:lstStyle>
            <a:lvl1pPr marL="0" indent="0" algn="l">
              <a:buNone/>
              <a:defRPr b="0">
                <a:solidFill>
                  <a:schemeClr val="tx1"/>
                </a:solidFill>
                <a:latin typeface="微軟正黑體" pitchFamily="34" charset="-120"/>
                <a:ea typeface="微軟正黑體" pitchFamily="34" charset="-12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dirty="0" smtClean="0"/>
              <a:t>按一下以編輯母片副標題樣式</a:t>
            </a:r>
            <a:endParaRPr lang="zh-TW" altLang="en-US" dirty="0"/>
          </a:p>
        </p:txBody>
      </p:sp>
      <p:sp>
        <p:nvSpPr>
          <p:cNvPr id="29" name="矩形 28"/>
          <p:cNvSpPr/>
          <p:nvPr userDrawn="1"/>
        </p:nvSpPr>
        <p:spPr>
          <a:xfrm>
            <a:off x="116506"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9" name="矩形 48"/>
          <p:cNvSpPr/>
          <p:nvPr userDrawn="1"/>
        </p:nvSpPr>
        <p:spPr>
          <a:xfrm>
            <a:off x="389694"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0" name="矩形 49"/>
          <p:cNvSpPr/>
          <p:nvPr userDrawn="1"/>
        </p:nvSpPr>
        <p:spPr>
          <a:xfrm>
            <a:off x="258071"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1" name="矩形 50"/>
          <p:cNvSpPr/>
          <p:nvPr userDrawn="1"/>
        </p:nvSpPr>
        <p:spPr>
          <a:xfrm>
            <a:off x="542094"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2" name="矩形 51"/>
          <p:cNvSpPr/>
          <p:nvPr userDrawn="1"/>
        </p:nvSpPr>
        <p:spPr>
          <a:xfrm>
            <a:off x="694494"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3" name="矩形 52"/>
          <p:cNvSpPr/>
          <p:nvPr userDrawn="1"/>
        </p:nvSpPr>
        <p:spPr>
          <a:xfrm>
            <a:off x="899697"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4" name="矩形 53"/>
          <p:cNvSpPr/>
          <p:nvPr userDrawn="1"/>
        </p:nvSpPr>
        <p:spPr>
          <a:xfrm>
            <a:off x="1172885"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5" name="矩形 54"/>
          <p:cNvSpPr/>
          <p:nvPr userDrawn="1"/>
        </p:nvSpPr>
        <p:spPr>
          <a:xfrm>
            <a:off x="1041262"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6" name="矩形 55"/>
          <p:cNvSpPr/>
          <p:nvPr userDrawn="1"/>
        </p:nvSpPr>
        <p:spPr>
          <a:xfrm>
            <a:off x="1325285"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7" name="矩形 56"/>
          <p:cNvSpPr/>
          <p:nvPr userDrawn="1"/>
        </p:nvSpPr>
        <p:spPr>
          <a:xfrm>
            <a:off x="1477685"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8" name="矩形 57"/>
          <p:cNvSpPr/>
          <p:nvPr userDrawn="1"/>
        </p:nvSpPr>
        <p:spPr>
          <a:xfrm>
            <a:off x="1698757"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9" name="矩形 58"/>
          <p:cNvSpPr/>
          <p:nvPr userDrawn="1"/>
        </p:nvSpPr>
        <p:spPr>
          <a:xfrm>
            <a:off x="1971946"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0" name="矩形 59"/>
          <p:cNvSpPr/>
          <p:nvPr userDrawn="1"/>
        </p:nvSpPr>
        <p:spPr>
          <a:xfrm>
            <a:off x="1840323"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1" name="矩形 60"/>
          <p:cNvSpPr/>
          <p:nvPr userDrawn="1"/>
        </p:nvSpPr>
        <p:spPr>
          <a:xfrm>
            <a:off x="2124346"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2" name="矩形 61"/>
          <p:cNvSpPr/>
          <p:nvPr userDrawn="1"/>
        </p:nvSpPr>
        <p:spPr>
          <a:xfrm>
            <a:off x="2276746"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3" name="矩形 62"/>
          <p:cNvSpPr/>
          <p:nvPr userDrawn="1"/>
        </p:nvSpPr>
        <p:spPr>
          <a:xfrm>
            <a:off x="2512459"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4" name="矩形 63"/>
          <p:cNvSpPr/>
          <p:nvPr userDrawn="1"/>
        </p:nvSpPr>
        <p:spPr>
          <a:xfrm>
            <a:off x="2785647"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5" name="矩形 64"/>
          <p:cNvSpPr/>
          <p:nvPr userDrawn="1"/>
        </p:nvSpPr>
        <p:spPr>
          <a:xfrm>
            <a:off x="2654024"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6" name="矩形 65"/>
          <p:cNvSpPr/>
          <p:nvPr userDrawn="1"/>
        </p:nvSpPr>
        <p:spPr>
          <a:xfrm>
            <a:off x="2938047"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7" name="矩形 66"/>
          <p:cNvSpPr/>
          <p:nvPr userDrawn="1"/>
        </p:nvSpPr>
        <p:spPr>
          <a:xfrm>
            <a:off x="3090447"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8" name="矩形 67"/>
          <p:cNvSpPr/>
          <p:nvPr userDrawn="1"/>
        </p:nvSpPr>
        <p:spPr>
          <a:xfrm>
            <a:off x="3318938"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9" name="矩形 68"/>
          <p:cNvSpPr/>
          <p:nvPr userDrawn="1"/>
        </p:nvSpPr>
        <p:spPr>
          <a:xfrm>
            <a:off x="3592126"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0" name="矩形 69"/>
          <p:cNvSpPr/>
          <p:nvPr userDrawn="1"/>
        </p:nvSpPr>
        <p:spPr>
          <a:xfrm>
            <a:off x="3460503"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1" name="矩形 70"/>
          <p:cNvSpPr/>
          <p:nvPr userDrawn="1"/>
        </p:nvSpPr>
        <p:spPr>
          <a:xfrm>
            <a:off x="3744526"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2" name="矩形 71"/>
          <p:cNvSpPr/>
          <p:nvPr userDrawn="1"/>
        </p:nvSpPr>
        <p:spPr>
          <a:xfrm>
            <a:off x="3896926"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3" name="矩形 72"/>
          <p:cNvSpPr/>
          <p:nvPr userDrawn="1"/>
        </p:nvSpPr>
        <p:spPr>
          <a:xfrm>
            <a:off x="4129028"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4" name="矩形 73"/>
          <p:cNvSpPr/>
          <p:nvPr userDrawn="1"/>
        </p:nvSpPr>
        <p:spPr>
          <a:xfrm>
            <a:off x="4402216"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5" name="矩形 74"/>
          <p:cNvSpPr/>
          <p:nvPr userDrawn="1"/>
        </p:nvSpPr>
        <p:spPr>
          <a:xfrm>
            <a:off x="4270593"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6" name="矩形 75"/>
          <p:cNvSpPr/>
          <p:nvPr userDrawn="1"/>
        </p:nvSpPr>
        <p:spPr>
          <a:xfrm>
            <a:off x="4554616"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7" name="矩形 76"/>
          <p:cNvSpPr/>
          <p:nvPr userDrawn="1"/>
        </p:nvSpPr>
        <p:spPr>
          <a:xfrm>
            <a:off x="4707016"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8" name="矩形 77"/>
          <p:cNvSpPr/>
          <p:nvPr userDrawn="1"/>
        </p:nvSpPr>
        <p:spPr>
          <a:xfrm>
            <a:off x="4939117"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9" name="矩形 78"/>
          <p:cNvSpPr/>
          <p:nvPr userDrawn="1"/>
        </p:nvSpPr>
        <p:spPr>
          <a:xfrm>
            <a:off x="5212306"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0" name="矩形 79"/>
          <p:cNvSpPr/>
          <p:nvPr userDrawn="1"/>
        </p:nvSpPr>
        <p:spPr>
          <a:xfrm>
            <a:off x="5080683"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1" name="矩形 80"/>
          <p:cNvSpPr/>
          <p:nvPr userDrawn="1"/>
        </p:nvSpPr>
        <p:spPr>
          <a:xfrm>
            <a:off x="5364705"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2" name="矩形 81"/>
          <p:cNvSpPr/>
          <p:nvPr userDrawn="1"/>
        </p:nvSpPr>
        <p:spPr>
          <a:xfrm>
            <a:off x="5517106"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3" name="矩形 82"/>
          <p:cNvSpPr/>
          <p:nvPr userDrawn="1"/>
        </p:nvSpPr>
        <p:spPr>
          <a:xfrm>
            <a:off x="5749208"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4" name="矩形 83"/>
          <p:cNvSpPr/>
          <p:nvPr userDrawn="1"/>
        </p:nvSpPr>
        <p:spPr>
          <a:xfrm>
            <a:off x="6022396"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5" name="矩形 84"/>
          <p:cNvSpPr/>
          <p:nvPr userDrawn="1"/>
        </p:nvSpPr>
        <p:spPr>
          <a:xfrm>
            <a:off x="5890773"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6" name="矩形 85"/>
          <p:cNvSpPr/>
          <p:nvPr userDrawn="1"/>
        </p:nvSpPr>
        <p:spPr>
          <a:xfrm>
            <a:off x="6174796"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7" name="矩形 86"/>
          <p:cNvSpPr/>
          <p:nvPr userDrawn="1"/>
        </p:nvSpPr>
        <p:spPr>
          <a:xfrm>
            <a:off x="6327196"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8" name="矩形 87"/>
          <p:cNvSpPr/>
          <p:nvPr userDrawn="1"/>
        </p:nvSpPr>
        <p:spPr>
          <a:xfrm>
            <a:off x="6563897"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9" name="矩形 88"/>
          <p:cNvSpPr/>
          <p:nvPr userDrawn="1"/>
        </p:nvSpPr>
        <p:spPr>
          <a:xfrm>
            <a:off x="6837085"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0" name="矩形 89"/>
          <p:cNvSpPr/>
          <p:nvPr userDrawn="1"/>
        </p:nvSpPr>
        <p:spPr>
          <a:xfrm>
            <a:off x="6705462"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1" name="矩形 90"/>
          <p:cNvSpPr/>
          <p:nvPr userDrawn="1"/>
        </p:nvSpPr>
        <p:spPr>
          <a:xfrm>
            <a:off x="6989485"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2" name="矩形 91"/>
          <p:cNvSpPr/>
          <p:nvPr userDrawn="1"/>
        </p:nvSpPr>
        <p:spPr>
          <a:xfrm>
            <a:off x="7141885"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3" name="矩形 92"/>
          <p:cNvSpPr/>
          <p:nvPr userDrawn="1"/>
        </p:nvSpPr>
        <p:spPr>
          <a:xfrm>
            <a:off x="7369388"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4" name="矩形 93"/>
          <p:cNvSpPr/>
          <p:nvPr userDrawn="1"/>
        </p:nvSpPr>
        <p:spPr>
          <a:xfrm>
            <a:off x="7642576"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5" name="矩形 94"/>
          <p:cNvSpPr/>
          <p:nvPr userDrawn="1"/>
        </p:nvSpPr>
        <p:spPr>
          <a:xfrm>
            <a:off x="7510952"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6" name="矩形 95"/>
          <p:cNvSpPr/>
          <p:nvPr userDrawn="1"/>
        </p:nvSpPr>
        <p:spPr>
          <a:xfrm>
            <a:off x="7794976"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7" name="矩形 96"/>
          <p:cNvSpPr/>
          <p:nvPr userDrawn="1"/>
        </p:nvSpPr>
        <p:spPr>
          <a:xfrm>
            <a:off x="7947376"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8" name="矩形 97"/>
          <p:cNvSpPr/>
          <p:nvPr userDrawn="1"/>
        </p:nvSpPr>
        <p:spPr>
          <a:xfrm>
            <a:off x="8171735"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9" name="矩形 98"/>
          <p:cNvSpPr/>
          <p:nvPr userDrawn="1"/>
        </p:nvSpPr>
        <p:spPr>
          <a:xfrm>
            <a:off x="8444923"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0" name="矩形 99"/>
          <p:cNvSpPr/>
          <p:nvPr userDrawn="1"/>
        </p:nvSpPr>
        <p:spPr>
          <a:xfrm>
            <a:off x="8313300"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1" name="矩形 100"/>
          <p:cNvSpPr/>
          <p:nvPr userDrawn="1"/>
        </p:nvSpPr>
        <p:spPr>
          <a:xfrm>
            <a:off x="8597323"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2" name="矩形 101"/>
          <p:cNvSpPr/>
          <p:nvPr userDrawn="1"/>
        </p:nvSpPr>
        <p:spPr>
          <a:xfrm>
            <a:off x="8749723"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3" name="矩形 102"/>
          <p:cNvSpPr/>
          <p:nvPr userDrawn="1"/>
        </p:nvSpPr>
        <p:spPr>
          <a:xfrm>
            <a:off x="8969630"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5" name="圖片版面配置區 274"/>
          <p:cNvSpPr>
            <a:spLocks noGrp="1"/>
          </p:cNvSpPr>
          <p:nvPr>
            <p:ph type="pic" sz="quarter" idx="13"/>
          </p:nvPr>
        </p:nvSpPr>
        <p:spPr>
          <a:xfrm>
            <a:off x="0" y="1795463"/>
            <a:ext cx="4622800" cy="2801541"/>
          </a:xfrm>
        </p:spPr>
        <p:txBody>
          <a:bodyPr/>
          <a:lstStyle/>
          <a:p>
            <a:endParaRPr lang="zh-TW" altLang="en-US" dirty="0"/>
          </a:p>
        </p:txBody>
      </p:sp>
      <p:sp>
        <p:nvSpPr>
          <p:cNvPr id="276" name="文字方塊 275"/>
          <p:cNvSpPr txBox="1"/>
          <p:nvPr userDrawn="1"/>
        </p:nvSpPr>
        <p:spPr>
          <a:xfrm>
            <a:off x="264913" y="636535"/>
            <a:ext cx="2768260" cy="923330"/>
          </a:xfrm>
          <a:prstGeom prst="rect">
            <a:avLst/>
          </a:prstGeom>
          <a:noFill/>
        </p:spPr>
        <p:txBody>
          <a:bodyPr wrap="square" rtlCol="0">
            <a:spAutoFit/>
          </a:bodyPr>
          <a:lstStyle/>
          <a:p>
            <a:r>
              <a:rPr lang="en-US" altLang="zh-TW" sz="3600" b="1" dirty="0" smtClean="0">
                <a:solidFill>
                  <a:schemeClr val="bg1"/>
                </a:solidFill>
              </a:rPr>
              <a:t>CHAPTER</a:t>
            </a:r>
            <a:r>
              <a:rPr lang="zh-TW" altLang="en-US" sz="3600" b="1" dirty="0" smtClean="0">
                <a:solidFill>
                  <a:schemeClr val="bg1"/>
                </a:solidFill>
              </a:rPr>
              <a:t> </a:t>
            </a:r>
            <a:r>
              <a:rPr lang="en-US" altLang="zh-TW" sz="5400" b="1" dirty="0" smtClean="0">
                <a:solidFill>
                  <a:schemeClr val="accent3">
                    <a:lumMod val="50000"/>
                  </a:schemeClr>
                </a:solidFill>
              </a:rPr>
              <a:t>06</a:t>
            </a:r>
            <a:endParaRPr lang="zh-TW" altLang="en-US" sz="5400" b="1" dirty="0">
              <a:solidFill>
                <a:schemeClr val="accent3">
                  <a:lumMod val="50000"/>
                </a:schemeClr>
              </a:solidFill>
            </a:endParaRPr>
          </a:p>
        </p:txBody>
      </p:sp>
    </p:spTree>
    <p:extLst>
      <p:ext uri="{BB962C8B-B14F-4D97-AF65-F5344CB8AC3E}">
        <p14:creationId xmlns:p14="http://schemas.microsoft.com/office/powerpoint/2010/main" val="1508819705"/>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Tree>
    <p:extLst>
      <p:ext uri="{BB962C8B-B14F-4D97-AF65-F5344CB8AC3E}">
        <p14:creationId xmlns:p14="http://schemas.microsoft.com/office/powerpoint/2010/main" val="1252424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91000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457201" y="204787"/>
            <a:ext cx="3008313" cy="871538"/>
          </a:xfrm>
        </p:spPr>
        <p:txBody>
          <a:bodyPr anchor="b"/>
          <a:lstStyle>
            <a:lvl1pPr algn="l">
              <a:defRPr sz="2000" b="1"/>
            </a:lvl1pPr>
          </a:lstStyle>
          <a:p>
            <a:r>
              <a:rPr lang="zh-TW" altLang="en-US" smtClean="0"/>
              <a:t>按一下以編輯母片標題樣式</a:t>
            </a:r>
            <a:endParaRPr lang="zh-TW" altLang="en-US"/>
          </a:p>
        </p:txBody>
      </p:sp>
      <p:sp>
        <p:nvSpPr>
          <p:cNvPr id="3" name="內容版面配置區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文字版面配置區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日期版面配置區 4"/>
          <p:cNvSpPr>
            <a:spLocks noGrp="1"/>
          </p:cNvSpPr>
          <p:nvPr>
            <p:ph type="dt" sz="half" idx="10"/>
          </p:nvPr>
        </p:nvSpPr>
        <p:spPr>
          <a:xfrm>
            <a:off x="457200" y="4767263"/>
            <a:ext cx="2133600" cy="273844"/>
          </a:xfrm>
          <a:prstGeom prst="rect">
            <a:avLst/>
          </a:prstGeom>
        </p:spPr>
        <p:txBody>
          <a:bodyPr/>
          <a:lstStyle/>
          <a:p>
            <a:endParaRPr lang="zh-TW" altLang="en-US"/>
          </a:p>
        </p:txBody>
      </p:sp>
      <p:sp>
        <p:nvSpPr>
          <p:cNvPr id="6" name="頁尾版面配置區 5"/>
          <p:cNvSpPr>
            <a:spLocks noGrp="1"/>
          </p:cNvSpPr>
          <p:nvPr>
            <p:ph type="ftr" sz="quarter" idx="11"/>
          </p:nvPr>
        </p:nvSpPr>
        <p:spPr>
          <a:xfrm>
            <a:off x="3124200" y="4767263"/>
            <a:ext cx="2895600" cy="273844"/>
          </a:xfrm>
          <a:prstGeom prst="rect">
            <a:avLst/>
          </a:prstGeom>
        </p:spPr>
        <p:txBody>
          <a:bodyPr/>
          <a:lstStyle/>
          <a:p>
            <a:endParaRPr lang="zh-TW" altLang="en-US"/>
          </a:p>
        </p:txBody>
      </p:sp>
      <p:sp>
        <p:nvSpPr>
          <p:cNvPr id="7" name="投影片編號版面配置區 6"/>
          <p:cNvSpPr>
            <a:spLocks noGrp="1"/>
          </p:cNvSpPr>
          <p:nvPr>
            <p:ph type="sldNum" sz="quarter" idx="12"/>
          </p:nvPr>
        </p:nvSpPr>
        <p:spPr>
          <a:xfrm>
            <a:off x="6553200" y="4767263"/>
            <a:ext cx="2133600" cy="273844"/>
          </a:xfrm>
          <a:prstGeom prst="rect">
            <a:avLst/>
          </a:prstGeom>
        </p:spPr>
        <p:txBody>
          <a:bodyPr/>
          <a:lstStyle/>
          <a:p>
            <a:fld id="{2DAD8F38-8795-4DFA-8634-4D84CBE67FB3}" type="slidenum">
              <a:rPr lang="zh-TW" altLang="en-US" smtClean="0"/>
              <a:t>‹#›</a:t>
            </a:fld>
            <a:endParaRPr lang="zh-TW" altLang="en-US"/>
          </a:p>
        </p:txBody>
      </p:sp>
    </p:spTree>
    <p:extLst>
      <p:ext uri="{BB962C8B-B14F-4D97-AF65-F5344CB8AC3E}">
        <p14:creationId xmlns:p14="http://schemas.microsoft.com/office/powerpoint/2010/main" val="32489997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1792288" y="3600450"/>
            <a:ext cx="5486400" cy="425054"/>
          </a:xfrm>
        </p:spPr>
        <p:txBody>
          <a:bodyPr anchor="b"/>
          <a:lstStyle>
            <a:lvl1pPr algn="l">
              <a:defRPr sz="2000" b="1"/>
            </a:lvl1pPr>
          </a:lstStyle>
          <a:p>
            <a:r>
              <a:rPr lang="zh-TW" altLang="en-US" smtClean="0"/>
              <a:t>按一下以編輯母片標題樣式</a:t>
            </a:r>
            <a:endParaRPr lang="zh-TW" altLang="en-US"/>
          </a:p>
        </p:txBody>
      </p:sp>
      <p:sp>
        <p:nvSpPr>
          <p:cNvPr id="3" name="圖片版面配置區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日期版面配置區 4"/>
          <p:cNvSpPr>
            <a:spLocks noGrp="1"/>
          </p:cNvSpPr>
          <p:nvPr>
            <p:ph type="dt" sz="half" idx="10"/>
          </p:nvPr>
        </p:nvSpPr>
        <p:spPr>
          <a:xfrm>
            <a:off x="457200" y="4767263"/>
            <a:ext cx="2133600" cy="273844"/>
          </a:xfrm>
          <a:prstGeom prst="rect">
            <a:avLst/>
          </a:prstGeom>
        </p:spPr>
        <p:txBody>
          <a:bodyPr/>
          <a:lstStyle/>
          <a:p>
            <a:endParaRPr lang="zh-TW" altLang="en-US"/>
          </a:p>
        </p:txBody>
      </p:sp>
      <p:sp>
        <p:nvSpPr>
          <p:cNvPr id="6" name="頁尾版面配置區 5"/>
          <p:cNvSpPr>
            <a:spLocks noGrp="1"/>
          </p:cNvSpPr>
          <p:nvPr>
            <p:ph type="ftr" sz="quarter" idx="11"/>
          </p:nvPr>
        </p:nvSpPr>
        <p:spPr>
          <a:xfrm>
            <a:off x="3124200" y="4767263"/>
            <a:ext cx="2895600" cy="273844"/>
          </a:xfrm>
          <a:prstGeom prst="rect">
            <a:avLst/>
          </a:prstGeom>
        </p:spPr>
        <p:txBody>
          <a:bodyPr/>
          <a:lstStyle/>
          <a:p>
            <a:endParaRPr lang="zh-TW" altLang="en-US"/>
          </a:p>
        </p:txBody>
      </p:sp>
      <p:sp>
        <p:nvSpPr>
          <p:cNvPr id="7" name="投影片編號版面配置區 6"/>
          <p:cNvSpPr>
            <a:spLocks noGrp="1"/>
          </p:cNvSpPr>
          <p:nvPr>
            <p:ph type="sldNum" sz="quarter" idx="12"/>
          </p:nvPr>
        </p:nvSpPr>
        <p:spPr>
          <a:xfrm>
            <a:off x="6553200" y="4767263"/>
            <a:ext cx="2133600" cy="273844"/>
          </a:xfrm>
          <a:prstGeom prst="rect">
            <a:avLst/>
          </a:prstGeom>
        </p:spPr>
        <p:txBody>
          <a:bodyPr/>
          <a:lstStyle/>
          <a:p>
            <a:fld id="{2DAD8F38-8795-4DFA-8634-4D84CBE67FB3}" type="slidenum">
              <a:rPr lang="zh-TW" altLang="en-US" smtClean="0"/>
              <a:t>‹#›</a:t>
            </a:fld>
            <a:endParaRPr lang="zh-TW" altLang="en-US"/>
          </a:p>
        </p:txBody>
      </p:sp>
    </p:spTree>
    <p:extLst>
      <p:ext uri="{BB962C8B-B14F-4D97-AF65-F5344CB8AC3E}">
        <p14:creationId xmlns:p14="http://schemas.microsoft.com/office/powerpoint/2010/main" val="12122089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a:xfrm>
            <a:off x="457200" y="4767263"/>
            <a:ext cx="2133600" cy="273844"/>
          </a:xfrm>
          <a:prstGeom prst="rect">
            <a:avLst/>
          </a:prstGeom>
        </p:spPr>
        <p:txBody>
          <a:bodyPr/>
          <a:lstStyle/>
          <a:p>
            <a:endParaRPr lang="zh-TW" altLang="en-US"/>
          </a:p>
        </p:txBody>
      </p:sp>
      <p:sp>
        <p:nvSpPr>
          <p:cNvPr id="5" name="頁尾版面配置區 4"/>
          <p:cNvSpPr>
            <a:spLocks noGrp="1"/>
          </p:cNvSpPr>
          <p:nvPr>
            <p:ph type="ftr" sz="quarter" idx="11"/>
          </p:nvPr>
        </p:nvSpPr>
        <p:spPr>
          <a:xfrm>
            <a:off x="3124200" y="4767263"/>
            <a:ext cx="2895600" cy="273844"/>
          </a:xfrm>
          <a:prstGeom prst="rect">
            <a:avLst/>
          </a:prstGeom>
        </p:spPr>
        <p:txBody>
          <a:bodyPr/>
          <a:lstStyle/>
          <a:p>
            <a:endParaRPr lang="zh-TW" altLang="en-US"/>
          </a:p>
        </p:txBody>
      </p:sp>
      <p:sp>
        <p:nvSpPr>
          <p:cNvPr id="6" name="投影片編號版面配置區 5"/>
          <p:cNvSpPr>
            <a:spLocks noGrp="1"/>
          </p:cNvSpPr>
          <p:nvPr>
            <p:ph type="sldNum" sz="quarter" idx="12"/>
          </p:nvPr>
        </p:nvSpPr>
        <p:spPr>
          <a:xfrm>
            <a:off x="6553200" y="4767263"/>
            <a:ext cx="2133600" cy="273844"/>
          </a:xfrm>
          <a:prstGeom prst="rect">
            <a:avLst/>
          </a:prstGeom>
        </p:spPr>
        <p:txBody>
          <a:bodyPr/>
          <a:lstStyle/>
          <a:p>
            <a:fld id="{2DAD8F38-8795-4DFA-8634-4D84CBE67FB3}" type="slidenum">
              <a:rPr lang="zh-TW" altLang="en-US" smtClean="0"/>
              <a:t>‹#›</a:t>
            </a:fld>
            <a:endParaRPr lang="zh-TW" altLang="en-US"/>
          </a:p>
        </p:txBody>
      </p:sp>
    </p:spTree>
    <p:extLst>
      <p:ext uri="{BB962C8B-B14F-4D97-AF65-F5344CB8AC3E}">
        <p14:creationId xmlns:p14="http://schemas.microsoft.com/office/powerpoint/2010/main" val="14663518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29400" y="205979"/>
            <a:ext cx="2057400" cy="4388644"/>
          </a:xfrm>
        </p:spPr>
        <p:txBody>
          <a:bodyPr vert="eaVert"/>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a:xfrm>
            <a:off x="457200" y="205979"/>
            <a:ext cx="6019800" cy="4388644"/>
          </a:xfrm>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Tree>
    <p:extLst>
      <p:ext uri="{BB962C8B-B14F-4D97-AF65-F5344CB8AC3E}">
        <p14:creationId xmlns:p14="http://schemas.microsoft.com/office/powerpoint/2010/main" val="19752884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a:xfrm>
            <a:off x="457200" y="634604"/>
            <a:ext cx="8229600" cy="857250"/>
          </a:xfrm>
        </p:spPr>
        <p:txBody>
          <a:bodyPr>
            <a:normAutofit/>
          </a:bodyPr>
          <a:lstStyle>
            <a:lvl1pPr>
              <a:defRPr sz="3200" b="1">
                <a:solidFill>
                  <a:srgbClr val="C00000"/>
                </a:solidFill>
                <a:latin typeface="微軟正黑體" pitchFamily="34" charset="-120"/>
                <a:ea typeface="微軟正黑體" pitchFamily="34" charset="-120"/>
              </a:defRPr>
            </a:lvl1pPr>
          </a:lstStyle>
          <a:p>
            <a:r>
              <a:rPr lang="zh-TW" altLang="en-US" dirty="0" smtClean="0"/>
              <a:t>按一下以編輯母片標題樣式</a:t>
            </a:r>
            <a:endParaRPr lang="zh-TW" altLang="en-US" dirty="0"/>
          </a:p>
        </p:txBody>
      </p:sp>
      <p:sp>
        <p:nvSpPr>
          <p:cNvPr id="3" name="內容版面配置區 2"/>
          <p:cNvSpPr>
            <a:spLocks noGrp="1"/>
          </p:cNvSpPr>
          <p:nvPr>
            <p:ph idx="1"/>
          </p:nvPr>
        </p:nvSpPr>
        <p:spPr>
          <a:xfrm>
            <a:off x="457200" y="1660399"/>
            <a:ext cx="8229600" cy="2934224"/>
          </a:xfrm>
        </p:spPr>
        <p:txBody>
          <a:bodyPr/>
          <a:lstStyle>
            <a:lvl1pPr marL="457200" indent="-457200" algn="just" hangingPunct="0">
              <a:lnSpc>
                <a:spcPct val="120000"/>
              </a:lnSpc>
              <a:spcBef>
                <a:spcPts val="800"/>
              </a:spcBef>
              <a:buFontTx/>
              <a:buBlip>
                <a:blip r:embed="rId2"/>
              </a:buBlip>
              <a:defRPr sz="2800" b="1">
                <a:latin typeface="微軟正黑體" pitchFamily="34" charset="-120"/>
                <a:ea typeface="微軟正黑體" pitchFamily="34" charset="-120"/>
              </a:defRPr>
            </a:lvl1pPr>
            <a:lvl2pPr marL="914400" indent="-457200" algn="just" hangingPunct="0">
              <a:lnSpc>
                <a:spcPct val="120000"/>
              </a:lnSpc>
              <a:spcBef>
                <a:spcPts val="800"/>
              </a:spcBef>
              <a:buClr>
                <a:schemeClr val="tx2"/>
              </a:buClr>
              <a:buFont typeface="Wingdings 3" panose="05040102010807070707" pitchFamily="18" charset="2"/>
              <a:buChar char=""/>
              <a:defRPr sz="2400" b="1">
                <a:latin typeface="微軟正黑體" pitchFamily="34" charset="-120"/>
                <a:ea typeface="微軟正黑體" pitchFamily="34" charset="-120"/>
              </a:defRPr>
            </a:lvl2pPr>
            <a:lvl3pPr marL="1257300" indent="-342900" algn="just" hangingPunct="0">
              <a:lnSpc>
                <a:spcPct val="120000"/>
              </a:lnSpc>
              <a:spcBef>
                <a:spcPts val="800"/>
              </a:spcBef>
              <a:buClr>
                <a:schemeClr val="accent1"/>
              </a:buClr>
              <a:buFont typeface="微軟正黑體" panose="020B0604030504040204" pitchFamily="34" charset="-120"/>
              <a:buChar char="■"/>
              <a:defRPr sz="2000" b="1">
                <a:latin typeface="微軟正黑體" pitchFamily="34" charset="-120"/>
                <a:ea typeface="微軟正黑體" pitchFamily="34" charset="-120"/>
              </a:defRPr>
            </a:lvl3pPr>
            <a:lvl4pPr marL="1371600" indent="0" algn="just" hangingPunct="0">
              <a:lnSpc>
                <a:spcPct val="120000"/>
              </a:lnSpc>
              <a:spcBef>
                <a:spcPts val="800"/>
              </a:spcBef>
              <a:buNone/>
              <a:defRPr b="1">
                <a:latin typeface="微軟正黑體" pitchFamily="34" charset="-120"/>
                <a:ea typeface="微軟正黑體" pitchFamily="34" charset="-120"/>
              </a:defRPr>
            </a:lvl4pPr>
            <a:lvl5pPr marL="1828800" indent="0" algn="just" hangingPunct="0">
              <a:lnSpc>
                <a:spcPct val="120000"/>
              </a:lnSpc>
              <a:spcBef>
                <a:spcPts val="800"/>
              </a:spcBef>
              <a:buNone/>
              <a:defRPr b="1">
                <a:latin typeface="微軟正黑體" pitchFamily="34" charset="-120"/>
                <a:ea typeface="微軟正黑體" pitchFamily="34" charset="-120"/>
              </a:defRPr>
            </a:lvl5pPr>
          </a:lstStyle>
          <a:p>
            <a:pPr lvl="0"/>
            <a:r>
              <a:rPr lang="zh-TW" altLang="en-US" dirty="0" smtClean="0"/>
              <a:t>按一下以編輯母片文字樣式</a:t>
            </a:r>
          </a:p>
          <a:p>
            <a:pPr lvl="1"/>
            <a:r>
              <a:rPr lang="zh-TW" altLang="en-US" dirty="0" smtClean="0"/>
              <a:t>第二層</a:t>
            </a:r>
          </a:p>
          <a:p>
            <a:pPr lvl="2"/>
            <a:r>
              <a:rPr lang="zh-TW" altLang="en-US" dirty="0" smtClean="0"/>
              <a:t>第三層</a:t>
            </a:r>
          </a:p>
          <a:p>
            <a:pPr lvl="3"/>
            <a:r>
              <a:rPr lang="zh-TW" altLang="en-US" dirty="0" smtClean="0"/>
              <a:t>第四層</a:t>
            </a:r>
          </a:p>
          <a:p>
            <a:pPr lvl="4"/>
            <a:r>
              <a:rPr lang="zh-TW" altLang="en-US" dirty="0" smtClean="0"/>
              <a:t>第五層</a:t>
            </a:r>
            <a:endParaRPr lang="zh-TW" altLang="en-US" dirty="0"/>
          </a:p>
        </p:txBody>
      </p:sp>
      <p:grpSp>
        <p:nvGrpSpPr>
          <p:cNvPr id="13" name="群組 12"/>
          <p:cNvGrpSpPr/>
          <p:nvPr userDrawn="1"/>
        </p:nvGrpSpPr>
        <p:grpSpPr>
          <a:xfrm>
            <a:off x="0" y="0"/>
            <a:ext cx="9198260" cy="591240"/>
            <a:chOff x="0" y="0"/>
            <a:chExt cx="9198260" cy="591240"/>
          </a:xfrm>
        </p:grpSpPr>
        <p:grpSp>
          <p:nvGrpSpPr>
            <p:cNvPr id="14" name="群組 13"/>
            <p:cNvGrpSpPr/>
            <p:nvPr userDrawn="1"/>
          </p:nvGrpSpPr>
          <p:grpSpPr>
            <a:xfrm>
              <a:off x="0" y="0"/>
              <a:ext cx="9144001" cy="546525"/>
              <a:chOff x="0" y="0"/>
              <a:chExt cx="9144001" cy="546525"/>
            </a:xfrm>
          </p:grpSpPr>
          <p:grpSp>
            <p:nvGrpSpPr>
              <p:cNvPr id="16" name="群組 15"/>
              <p:cNvGrpSpPr/>
              <p:nvPr userDrawn="1"/>
            </p:nvGrpSpPr>
            <p:grpSpPr>
              <a:xfrm>
                <a:off x="0" y="0"/>
                <a:ext cx="9144000" cy="546525"/>
                <a:chOff x="0" y="0"/>
                <a:chExt cx="9144000" cy="546525"/>
              </a:xfrm>
            </p:grpSpPr>
            <p:sp>
              <p:nvSpPr>
                <p:cNvPr id="18" name="矩形 17"/>
                <p:cNvSpPr/>
                <p:nvPr userDrawn="1"/>
              </p:nvSpPr>
              <p:spPr>
                <a:xfrm>
                  <a:off x="0" y="0"/>
                  <a:ext cx="9144000" cy="546525"/>
                </a:xfrm>
                <a:prstGeom prst="rect">
                  <a:avLst/>
                </a:prstGeom>
                <a:solidFill>
                  <a:schemeClr val="accent3">
                    <a:lumMod val="20000"/>
                    <a:lumOff val="8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TW" altLang="en-US"/>
                </a:p>
              </p:txBody>
            </p:sp>
            <p:sp>
              <p:nvSpPr>
                <p:cNvPr id="19" name="矩形 18"/>
                <p:cNvSpPr/>
                <p:nvPr userDrawn="1"/>
              </p:nvSpPr>
              <p:spPr>
                <a:xfrm>
                  <a:off x="906574" y="134763"/>
                  <a:ext cx="3665427" cy="369332"/>
                </a:xfrm>
                <a:prstGeom prst="rect">
                  <a:avLst/>
                </a:prstGeom>
              </p:spPr>
              <p:txBody>
                <a:bodyPr wrap="none">
                  <a:spAutoFit/>
                </a:bodyPr>
                <a:lstStyle/>
                <a:p>
                  <a:r>
                    <a:rPr lang="en-US" altLang="zh-TW" sz="1800" b="0" i="0" u="none" strike="noStrike" kern="1200" baseline="0" dirty="0" smtClean="0">
                      <a:solidFill>
                        <a:schemeClr val="accent3">
                          <a:lumMod val="60000"/>
                          <a:lumOff val="40000"/>
                        </a:schemeClr>
                      </a:solidFill>
                      <a:latin typeface="+mn-lt"/>
                      <a:ea typeface="+mn-ea"/>
                      <a:cs typeface="+mn-cs"/>
                    </a:rPr>
                    <a:t>An Introduction to Computer Science</a:t>
                  </a:r>
                  <a:endParaRPr lang="zh-TW" altLang="en-US" dirty="0">
                    <a:solidFill>
                      <a:schemeClr val="accent3">
                        <a:lumMod val="60000"/>
                        <a:lumOff val="40000"/>
                      </a:schemeClr>
                    </a:solidFill>
                  </a:endParaRPr>
                </a:p>
              </p:txBody>
            </p:sp>
            <p:sp>
              <p:nvSpPr>
                <p:cNvPr id="20" name="矩形 19"/>
                <p:cNvSpPr/>
                <p:nvPr userDrawn="1"/>
              </p:nvSpPr>
              <p:spPr>
                <a:xfrm>
                  <a:off x="7677346" y="388486"/>
                  <a:ext cx="100800" cy="1012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 name="矩形 20"/>
                <p:cNvSpPr/>
                <p:nvPr userDrawn="1"/>
              </p:nvSpPr>
              <p:spPr>
                <a:xfrm>
                  <a:off x="7778146" y="287225"/>
                  <a:ext cx="100800" cy="1012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2" name="Picture 4" descr="D:\製作中\02再版書\0558909\章首頁\computer.png"/>
                <p:cNvPicPr>
                  <a:picLocks noChangeAspect="1" noChangeArrowheads="1"/>
                </p:cNvPicPr>
                <p:nvPr userDrawn="1"/>
              </p:nvPicPr>
              <p:blipFill>
                <a:blip r:embed="rId3" cstate="screen">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a:ext>
                  </a:extLst>
                </a:blip>
                <a:srcRect/>
                <a:stretch>
                  <a:fillRect/>
                </a:stretch>
              </p:blipFill>
              <p:spPr bwMode="auto">
                <a:xfrm>
                  <a:off x="288211" y="80775"/>
                  <a:ext cx="323350" cy="420745"/>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17" name="矩形 16"/>
              <p:cNvSpPr/>
              <p:nvPr userDrawn="1"/>
            </p:nvSpPr>
            <p:spPr>
              <a:xfrm>
                <a:off x="8127396" y="0"/>
                <a:ext cx="1016605" cy="54652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15" name="文字方塊 14"/>
            <p:cNvSpPr txBox="1"/>
            <p:nvPr userDrawn="1"/>
          </p:nvSpPr>
          <p:spPr>
            <a:xfrm>
              <a:off x="8073135" y="6465"/>
              <a:ext cx="1125125" cy="584775"/>
            </a:xfrm>
            <a:prstGeom prst="rect">
              <a:avLst/>
            </a:prstGeom>
            <a:noFill/>
          </p:spPr>
          <p:txBody>
            <a:bodyPr wrap="square" rtlCol="0">
              <a:spAutoFit/>
            </a:bodyPr>
            <a:lstStyle/>
            <a:p>
              <a:pPr algn="ctr"/>
              <a:r>
                <a:rPr lang="en-US" altLang="zh-TW" sz="1200" dirty="0" smtClean="0">
                  <a:solidFill>
                    <a:schemeClr val="accent3">
                      <a:lumMod val="20000"/>
                      <a:lumOff val="80000"/>
                    </a:schemeClr>
                  </a:solidFill>
                </a:rPr>
                <a:t>Chapter</a:t>
              </a:r>
            </a:p>
            <a:p>
              <a:pPr algn="ctr"/>
              <a:r>
                <a:rPr lang="en-US" altLang="zh-TW" sz="2000" dirty="0" smtClean="0">
                  <a:solidFill>
                    <a:schemeClr val="accent3">
                      <a:lumMod val="20000"/>
                      <a:lumOff val="80000"/>
                    </a:schemeClr>
                  </a:solidFill>
                </a:rPr>
                <a:t>06</a:t>
              </a:r>
              <a:endParaRPr lang="zh-TW" altLang="en-US" sz="2000" dirty="0">
                <a:solidFill>
                  <a:schemeClr val="accent3">
                    <a:lumMod val="20000"/>
                    <a:lumOff val="80000"/>
                  </a:schemeClr>
                </a:solidFill>
              </a:endParaRPr>
            </a:p>
          </p:txBody>
        </p:sp>
      </p:grpSp>
    </p:spTree>
    <p:extLst>
      <p:ext uri="{BB962C8B-B14F-4D97-AF65-F5344CB8AC3E}">
        <p14:creationId xmlns:p14="http://schemas.microsoft.com/office/powerpoint/2010/main" val="169130577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884063"/>
            <a:ext cx="8229600" cy="3710560"/>
          </a:xfrm>
        </p:spPr>
        <p:txBody>
          <a:bodyPr/>
          <a:lstStyle>
            <a:lvl1pPr marL="0" indent="0">
              <a:buNone/>
              <a:defRPr>
                <a:latin typeface="微軟正黑體" pitchFamily="34" charset="-120"/>
                <a:ea typeface="微軟正黑體" pitchFamily="34" charset="-120"/>
              </a:defRPr>
            </a:lvl1pPr>
            <a:lvl2pPr marL="457200" indent="0">
              <a:buNone/>
              <a:defRPr>
                <a:latin typeface="微軟正黑體" pitchFamily="34" charset="-120"/>
                <a:ea typeface="微軟正黑體" pitchFamily="34" charset="-120"/>
              </a:defRPr>
            </a:lvl2pPr>
            <a:lvl3pPr marL="914400" indent="0">
              <a:buNone/>
              <a:defRPr>
                <a:latin typeface="微軟正黑體" pitchFamily="34" charset="-120"/>
                <a:ea typeface="微軟正黑體" pitchFamily="34" charset="-120"/>
              </a:defRPr>
            </a:lvl3pPr>
            <a:lvl4pPr marL="1371600" indent="0">
              <a:buNone/>
              <a:defRPr>
                <a:latin typeface="微軟正黑體" pitchFamily="34" charset="-120"/>
                <a:ea typeface="微軟正黑體" pitchFamily="34" charset="-120"/>
              </a:defRPr>
            </a:lvl4pPr>
            <a:lvl5pPr marL="1828800" indent="0">
              <a:buNone/>
              <a:defRPr>
                <a:latin typeface="微軟正黑體" pitchFamily="34" charset="-120"/>
                <a:ea typeface="微軟正黑體" pitchFamily="34" charset="-120"/>
              </a:defRPr>
            </a:lvl5pPr>
          </a:lstStyle>
          <a:p>
            <a:pPr lvl="0"/>
            <a:r>
              <a:rPr lang="zh-TW" altLang="en-US" dirty="0" smtClean="0"/>
              <a:t>按一下以編輯母片文字樣式</a:t>
            </a:r>
          </a:p>
          <a:p>
            <a:pPr lvl="1"/>
            <a:r>
              <a:rPr lang="zh-TW" altLang="en-US" dirty="0" smtClean="0"/>
              <a:t>第二層</a:t>
            </a:r>
          </a:p>
          <a:p>
            <a:pPr lvl="2"/>
            <a:r>
              <a:rPr lang="zh-TW" altLang="en-US" dirty="0" smtClean="0"/>
              <a:t>第三層</a:t>
            </a:r>
          </a:p>
          <a:p>
            <a:pPr lvl="3"/>
            <a:r>
              <a:rPr lang="zh-TW" altLang="en-US" dirty="0" smtClean="0"/>
              <a:t>第四層</a:t>
            </a:r>
          </a:p>
          <a:p>
            <a:pPr lvl="4"/>
            <a:r>
              <a:rPr lang="zh-TW" altLang="en-US" dirty="0" smtClean="0"/>
              <a:t>第五層</a:t>
            </a:r>
            <a:endParaRPr lang="zh-TW" altLang="en-US" dirty="0"/>
          </a:p>
        </p:txBody>
      </p:sp>
      <p:grpSp>
        <p:nvGrpSpPr>
          <p:cNvPr id="13" name="群組 12"/>
          <p:cNvGrpSpPr/>
          <p:nvPr userDrawn="1"/>
        </p:nvGrpSpPr>
        <p:grpSpPr>
          <a:xfrm>
            <a:off x="0" y="0"/>
            <a:ext cx="9198260" cy="591240"/>
            <a:chOff x="0" y="0"/>
            <a:chExt cx="9198260" cy="591240"/>
          </a:xfrm>
        </p:grpSpPr>
        <p:grpSp>
          <p:nvGrpSpPr>
            <p:cNvPr id="14" name="群組 13"/>
            <p:cNvGrpSpPr/>
            <p:nvPr userDrawn="1"/>
          </p:nvGrpSpPr>
          <p:grpSpPr>
            <a:xfrm>
              <a:off x="0" y="0"/>
              <a:ext cx="9144001" cy="546525"/>
              <a:chOff x="0" y="0"/>
              <a:chExt cx="9144001" cy="546525"/>
            </a:xfrm>
          </p:grpSpPr>
          <p:grpSp>
            <p:nvGrpSpPr>
              <p:cNvPr id="16" name="群組 15"/>
              <p:cNvGrpSpPr/>
              <p:nvPr userDrawn="1"/>
            </p:nvGrpSpPr>
            <p:grpSpPr>
              <a:xfrm>
                <a:off x="0" y="0"/>
                <a:ext cx="9144000" cy="546525"/>
                <a:chOff x="0" y="0"/>
                <a:chExt cx="9144000" cy="546525"/>
              </a:xfrm>
            </p:grpSpPr>
            <p:sp>
              <p:nvSpPr>
                <p:cNvPr id="18" name="矩形 17"/>
                <p:cNvSpPr/>
                <p:nvPr userDrawn="1"/>
              </p:nvSpPr>
              <p:spPr>
                <a:xfrm>
                  <a:off x="0" y="0"/>
                  <a:ext cx="9144000" cy="546525"/>
                </a:xfrm>
                <a:prstGeom prst="rect">
                  <a:avLst/>
                </a:prstGeom>
                <a:solidFill>
                  <a:schemeClr val="accent3">
                    <a:lumMod val="20000"/>
                    <a:lumOff val="8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TW" altLang="en-US"/>
                </a:p>
              </p:txBody>
            </p:sp>
            <p:sp>
              <p:nvSpPr>
                <p:cNvPr id="19" name="矩形 18"/>
                <p:cNvSpPr/>
                <p:nvPr userDrawn="1"/>
              </p:nvSpPr>
              <p:spPr>
                <a:xfrm>
                  <a:off x="906574" y="134763"/>
                  <a:ext cx="3665427" cy="369332"/>
                </a:xfrm>
                <a:prstGeom prst="rect">
                  <a:avLst/>
                </a:prstGeom>
              </p:spPr>
              <p:txBody>
                <a:bodyPr wrap="none">
                  <a:spAutoFit/>
                </a:bodyPr>
                <a:lstStyle/>
                <a:p>
                  <a:r>
                    <a:rPr lang="en-US" altLang="zh-TW" sz="1800" b="0" i="0" u="none" strike="noStrike" kern="1200" baseline="0" dirty="0" smtClean="0">
                      <a:solidFill>
                        <a:schemeClr val="accent3">
                          <a:lumMod val="60000"/>
                          <a:lumOff val="40000"/>
                        </a:schemeClr>
                      </a:solidFill>
                      <a:latin typeface="+mn-lt"/>
                      <a:ea typeface="+mn-ea"/>
                      <a:cs typeface="+mn-cs"/>
                    </a:rPr>
                    <a:t>An Introduction to Computer Science</a:t>
                  </a:r>
                  <a:endParaRPr lang="zh-TW" altLang="en-US" dirty="0">
                    <a:solidFill>
                      <a:schemeClr val="accent3">
                        <a:lumMod val="60000"/>
                        <a:lumOff val="40000"/>
                      </a:schemeClr>
                    </a:solidFill>
                  </a:endParaRPr>
                </a:p>
              </p:txBody>
            </p:sp>
            <p:sp>
              <p:nvSpPr>
                <p:cNvPr id="20" name="矩形 19"/>
                <p:cNvSpPr/>
                <p:nvPr userDrawn="1"/>
              </p:nvSpPr>
              <p:spPr>
                <a:xfrm>
                  <a:off x="7677346" y="388486"/>
                  <a:ext cx="100800" cy="1012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 name="矩形 20"/>
                <p:cNvSpPr/>
                <p:nvPr userDrawn="1"/>
              </p:nvSpPr>
              <p:spPr>
                <a:xfrm>
                  <a:off x="7778146" y="287225"/>
                  <a:ext cx="100800" cy="1012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2" name="Picture 4" descr="D:\製作中\02再版書\0558909\章首頁\computer.png"/>
                <p:cNvPicPr>
                  <a:picLocks noChangeAspect="1" noChangeArrowheads="1"/>
                </p:cNvPicPr>
                <p:nvPr userDrawn="1"/>
              </p:nvPicPr>
              <p:blipFill>
                <a:blip r:embed="rId2" cstate="screen">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a:ext>
                  </a:extLst>
                </a:blip>
                <a:srcRect/>
                <a:stretch>
                  <a:fillRect/>
                </a:stretch>
              </p:blipFill>
              <p:spPr bwMode="auto">
                <a:xfrm>
                  <a:off x="288211" y="80775"/>
                  <a:ext cx="323350" cy="420745"/>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17" name="矩形 16"/>
              <p:cNvSpPr/>
              <p:nvPr userDrawn="1"/>
            </p:nvSpPr>
            <p:spPr>
              <a:xfrm>
                <a:off x="8127396" y="0"/>
                <a:ext cx="1016605" cy="54652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15" name="文字方塊 14"/>
            <p:cNvSpPr txBox="1"/>
            <p:nvPr userDrawn="1"/>
          </p:nvSpPr>
          <p:spPr>
            <a:xfrm>
              <a:off x="8073135" y="6465"/>
              <a:ext cx="1125125" cy="584775"/>
            </a:xfrm>
            <a:prstGeom prst="rect">
              <a:avLst/>
            </a:prstGeom>
            <a:noFill/>
          </p:spPr>
          <p:txBody>
            <a:bodyPr wrap="square" rtlCol="0">
              <a:spAutoFit/>
            </a:bodyPr>
            <a:lstStyle/>
            <a:p>
              <a:pPr algn="ctr"/>
              <a:r>
                <a:rPr lang="en-US" altLang="zh-TW" sz="1200" dirty="0" smtClean="0">
                  <a:solidFill>
                    <a:schemeClr val="accent3">
                      <a:lumMod val="20000"/>
                      <a:lumOff val="80000"/>
                    </a:schemeClr>
                  </a:solidFill>
                </a:rPr>
                <a:t>Chapter</a:t>
              </a:r>
            </a:p>
            <a:p>
              <a:pPr algn="ctr"/>
              <a:r>
                <a:rPr lang="en-US" altLang="zh-TW" sz="2000" dirty="0" smtClean="0">
                  <a:solidFill>
                    <a:schemeClr val="accent3">
                      <a:lumMod val="20000"/>
                      <a:lumOff val="80000"/>
                    </a:schemeClr>
                  </a:solidFill>
                </a:rPr>
                <a:t>06</a:t>
              </a:r>
              <a:endParaRPr lang="zh-TW" altLang="en-US" sz="2000" dirty="0">
                <a:solidFill>
                  <a:schemeClr val="accent3">
                    <a:lumMod val="20000"/>
                    <a:lumOff val="80000"/>
                  </a:schemeClr>
                </a:solidFill>
              </a:endParaRPr>
            </a:p>
          </p:txBody>
        </p:sp>
      </p:grpSp>
    </p:spTree>
    <p:extLst>
      <p:ext uri="{BB962C8B-B14F-4D97-AF65-F5344CB8AC3E}">
        <p14:creationId xmlns:p14="http://schemas.microsoft.com/office/powerpoint/2010/main" val="141575845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標題及物件">
    <p:spTree>
      <p:nvGrpSpPr>
        <p:cNvPr id="1" name=""/>
        <p:cNvGrpSpPr/>
        <p:nvPr/>
      </p:nvGrpSpPr>
      <p:grpSpPr>
        <a:xfrm>
          <a:off x="0" y="0"/>
          <a:ext cx="0" cy="0"/>
          <a:chOff x="0" y="0"/>
          <a:chExt cx="0" cy="0"/>
        </a:xfrm>
      </p:grpSpPr>
      <p:sp>
        <p:nvSpPr>
          <p:cNvPr id="13" name="內容版面配置區 2"/>
          <p:cNvSpPr>
            <a:spLocks noGrp="1"/>
          </p:cNvSpPr>
          <p:nvPr>
            <p:ph idx="1"/>
          </p:nvPr>
        </p:nvSpPr>
        <p:spPr>
          <a:xfrm>
            <a:off x="457200" y="850309"/>
            <a:ext cx="8229600" cy="3744314"/>
          </a:xfrm>
        </p:spPr>
        <p:txBody>
          <a:bodyPr/>
          <a:lstStyle>
            <a:lvl1pPr marL="457200" indent="-457200">
              <a:buFontTx/>
              <a:buBlip>
                <a:blip r:embed="rId2"/>
              </a:buBlip>
              <a:defRPr>
                <a:latin typeface="微軟正黑體" pitchFamily="34" charset="-120"/>
                <a:ea typeface="微軟正黑體" pitchFamily="34" charset="-120"/>
              </a:defRPr>
            </a:lvl1pPr>
            <a:lvl2pPr marL="457200" indent="0">
              <a:buNone/>
              <a:defRPr>
                <a:latin typeface="微軟正黑體" pitchFamily="34" charset="-120"/>
                <a:ea typeface="微軟正黑體" pitchFamily="34" charset="-120"/>
              </a:defRPr>
            </a:lvl2pPr>
            <a:lvl3pPr marL="914400" indent="0">
              <a:buNone/>
              <a:defRPr>
                <a:latin typeface="微軟正黑體" pitchFamily="34" charset="-120"/>
                <a:ea typeface="微軟正黑體" pitchFamily="34" charset="-120"/>
              </a:defRPr>
            </a:lvl3pPr>
            <a:lvl4pPr marL="1371600" indent="0">
              <a:buNone/>
              <a:defRPr>
                <a:latin typeface="微軟正黑體" pitchFamily="34" charset="-120"/>
                <a:ea typeface="微軟正黑體" pitchFamily="34" charset="-120"/>
              </a:defRPr>
            </a:lvl4pPr>
            <a:lvl5pPr marL="1828800" indent="0">
              <a:buNone/>
              <a:defRPr>
                <a:latin typeface="微軟正黑體" pitchFamily="34" charset="-120"/>
                <a:ea typeface="微軟正黑體" pitchFamily="34" charset="-120"/>
              </a:defRPr>
            </a:lvl5pPr>
          </a:lstStyle>
          <a:p>
            <a:pPr lvl="0"/>
            <a:r>
              <a:rPr lang="zh-TW" altLang="en-US" dirty="0" smtClean="0"/>
              <a:t>按一下以編輯母片文字樣式</a:t>
            </a:r>
          </a:p>
          <a:p>
            <a:pPr lvl="1"/>
            <a:r>
              <a:rPr lang="zh-TW" altLang="en-US" dirty="0" smtClean="0"/>
              <a:t>第二層</a:t>
            </a:r>
          </a:p>
          <a:p>
            <a:pPr lvl="2"/>
            <a:r>
              <a:rPr lang="zh-TW" altLang="en-US" dirty="0" smtClean="0"/>
              <a:t>第三層</a:t>
            </a:r>
          </a:p>
          <a:p>
            <a:pPr lvl="3"/>
            <a:r>
              <a:rPr lang="zh-TW" altLang="en-US" dirty="0" smtClean="0"/>
              <a:t>第四層</a:t>
            </a:r>
          </a:p>
          <a:p>
            <a:pPr lvl="4"/>
            <a:r>
              <a:rPr lang="zh-TW" altLang="en-US" dirty="0" smtClean="0"/>
              <a:t>第五層</a:t>
            </a:r>
            <a:endParaRPr lang="zh-TW" altLang="en-US" dirty="0"/>
          </a:p>
        </p:txBody>
      </p:sp>
      <p:grpSp>
        <p:nvGrpSpPr>
          <p:cNvPr id="14" name="群組 13"/>
          <p:cNvGrpSpPr/>
          <p:nvPr userDrawn="1"/>
        </p:nvGrpSpPr>
        <p:grpSpPr>
          <a:xfrm>
            <a:off x="0" y="0"/>
            <a:ext cx="9198260" cy="591240"/>
            <a:chOff x="0" y="0"/>
            <a:chExt cx="9198260" cy="591240"/>
          </a:xfrm>
        </p:grpSpPr>
        <p:grpSp>
          <p:nvGrpSpPr>
            <p:cNvPr id="15" name="群組 14"/>
            <p:cNvGrpSpPr/>
            <p:nvPr userDrawn="1"/>
          </p:nvGrpSpPr>
          <p:grpSpPr>
            <a:xfrm>
              <a:off x="0" y="0"/>
              <a:ext cx="9144001" cy="546525"/>
              <a:chOff x="0" y="0"/>
              <a:chExt cx="9144001" cy="546525"/>
            </a:xfrm>
          </p:grpSpPr>
          <p:grpSp>
            <p:nvGrpSpPr>
              <p:cNvPr id="17" name="群組 16"/>
              <p:cNvGrpSpPr/>
              <p:nvPr userDrawn="1"/>
            </p:nvGrpSpPr>
            <p:grpSpPr>
              <a:xfrm>
                <a:off x="0" y="0"/>
                <a:ext cx="9144000" cy="546525"/>
                <a:chOff x="0" y="0"/>
                <a:chExt cx="9144000" cy="546525"/>
              </a:xfrm>
            </p:grpSpPr>
            <p:sp>
              <p:nvSpPr>
                <p:cNvPr id="19" name="矩形 18"/>
                <p:cNvSpPr/>
                <p:nvPr userDrawn="1"/>
              </p:nvSpPr>
              <p:spPr>
                <a:xfrm>
                  <a:off x="0" y="0"/>
                  <a:ext cx="9144000" cy="546525"/>
                </a:xfrm>
                <a:prstGeom prst="rect">
                  <a:avLst/>
                </a:prstGeom>
                <a:solidFill>
                  <a:schemeClr val="accent3">
                    <a:lumMod val="20000"/>
                    <a:lumOff val="8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TW" altLang="en-US"/>
                </a:p>
              </p:txBody>
            </p:sp>
            <p:sp>
              <p:nvSpPr>
                <p:cNvPr id="20" name="矩形 19"/>
                <p:cNvSpPr/>
                <p:nvPr userDrawn="1"/>
              </p:nvSpPr>
              <p:spPr>
                <a:xfrm>
                  <a:off x="906574" y="134763"/>
                  <a:ext cx="3665427" cy="369332"/>
                </a:xfrm>
                <a:prstGeom prst="rect">
                  <a:avLst/>
                </a:prstGeom>
              </p:spPr>
              <p:txBody>
                <a:bodyPr wrap="none">
                  <a:spAutoFit/>
                </a:bodyPr>
                <a:lstStyle/>
                <a:p>
                  <a:r>
                    <a:rPr lang="en-US" altLang="zh-TW" sz="1800" b="0" i="0" u="none" strike="noStrike" kern="1200" baseline="0" dirty="0" smtClean="0">
                      <a:solidFill>
                        <a:schemeClr val="accent3">
                          <a:lumMod val="60000"/>
                          <a:lumOff val="40000"/>
                        </a:schemeClr>
                      </a:solidFill>
                      <a:latin typeface="+mn-lt"/>
                      <a:ea typeface="+mn-ea"/>
                      <a:cs typeface="+mn-cs"/>
                    </a:rPr>
                    <a:t>An Introduction to Computer Science</a:t>
                  </a:r>
                  <a:endParaRPr lang="zh-TW" altLang="en-US" dirty="0">
                    <a:solidFill>
                      <a:schemeClr val="accent3">
                        <a:lumMod val="60000"/>
                        <a:lumOff val="40000"/>
                      </a:schemeClr>
                    </a:solidFill>
                  </a:endParaRPr>
                </a:p>
              </p:txBody>
            </p:sp>
            <p:sp>
              <p:nvSpPr>
                <p:cNvPr id="21" name="矩形 20"/>
                <p:cNvSpPr/>
                <p:nvPr userDrawn="1"/>
              </p:nvSpPr>
              <p:spPr>
                <a:xfrm>
                  <a:off x="7677346" y="388486"/>
                  <a:ext cx="100800" cy="1012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 name="矩形 21"/>
                <p:cNvSpPr/>
                <p:nvPr userDrawn="1"/>
              </p:nvSpPr>
              <p:spPr>
                <a:xfrm>
                  <a:off x="7778146" y="287225"/>
                  <a:ext cx="100800" cy="1012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3" name="Picture 4" descr="D:\製作中\02再版書\0558909\章首頁\computer.png"/>
                <p:cNvPicPr>
                  <a:picLocks noChangeAspect="1" noChangeArrowheads="1"/>
                </p:cNvPicPr>
                <p:nvPr userDrawn="1"/>
              </p:nvPicPr>
              <p:blipFill>
                <a:blip r:embed="rId3" cstate="screen">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a:ext>
                  </a:extLst>
                </a:blip>
                <a:srcRect/>
                <a:stretch>
                  <a:fillRect/>
                </a:stretch>
              </p:blipFill>
              <p:spPr bwMode="auto">
                <a:xfrm>
                  <a:off x="288211" y="80775"/>
                  <a:ext cx="323350" cy="420745"/>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18" name="矩形 17"/>
              <p:cNvSpPr/>
              <p:nvPr userDrawn="1"/>
            </p:nvSpPr>
            <p:spPr>
              <a:xfrm>
                <a:off x="8127396" y="0"/>
                <a:ext cx="1016605" cy="54652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16" name="文字方塊 15"/>
            <p:cNvSpPr txBox="1"/>
            <p:nvPr userDrawn="1"/>
          </p:nvSpPr>
          <p:spPr>
            <a:xfrm>
              <a:off x="8073135" y="6465"/>
              <a:ext cx="1125125" cy="584775"/>
            </a:xfrm>
            <a:prstGeom prst="rect">
              <a:avLst/>
            </a:prstGeom>
            <a:noFill/>
          </p:spPr>
          <p:txBody>
            <a:bodyPr wrap="square" rtlCol="0">
              <a:spAutoFit/>
            </a:bodyPr>
            <a:lstStyle/>
            <a:p>
              <a:pPr algn="ctr"/>
              <a:r>
                <a:rPr lang="en-US" altLang="zh-TW" sz="1200" dirty="0" smtClean="0">
                  <a:solidFill>
                    <a:schemeClr val="accent3">
                      <a:lumMod val="20000"/>
                      <a:lumOff val="80000"/>
                    </a:schemeClr>
                  </a:solidFill>
                </a:rPr>
                <a:t>Chapter</a:t>
              </a:r>
            </a:p>
            <a:p>
              <a:pPr algn="ctr"/>
              <a:r>
                <a:rPr lang="en-US" altLang="zh-TW" sz="2000" dirty="0" smtClean="0">
                  <a:solidFill>
                    <a:schemeClr val="accent3">
                      <a:lumMod val="20000"/>
                      <a:lumOff val="80000"/>
                    </a:schemeClr>
                  </a:solidFill>
                </a:rPr>
                <a:t>06</a:t>
              </a:r>
              <a:endParaRPr lang="zh-TW" altLang="en-US" sz="2000" dirty="0">
                <a:solidFill>
                  <a:schemeClr val="accent3">
                    <a:lumMod val="20000"/>
                    <a:lumOff val="80000"/>
                  </a:schemeClr>
                </a:solidFill>
              </a:endParaRPr>
            </a:p>
          </p:txBody>
        </p:sp>
      </p:grpSp>
    </p:spTree>
    <p:extLst>
      <p:ext uri="{BB962C8B-B14F-4D97-AF65-F5344CB8AC3E}">
        <p14:creationId xmlns:p14="http://schemas.microsoft.com/office/powerpoint/2010/main" val="2257201788"/>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標題及物件">
    <p:spTree>
      <p:nvGrpSpPr>
        <p:cNvPr id="1" name=""/>
        <p:cNvGrpSpPr/>
        <p:nvPr/>
      </p:nvGrpSpPr>
      <p:grpSpPr>
        <a:xfrm>
          <a:off x="0" y="0"/>
          <a:ext cx="0" cy="0"/>
          <a:chOff x="0" y="0"/>
          <a:chExt cx="0" cy="0"/>
        </a:xfrm>
      </p:grpSpPr>
      <p:sp>
        <p:nvSpPr>
          <p:cNvPr id="2" name="矩形 1"/>
          <p:cNvSpPr/>
          <p:nvPr userDrawn="1"/>
        </p:nvSpPr>
        <p:spPr>
          <a:xfrm>
            <a:off x="3250" y="628578"/>
            <a:ext cx="9144000" cy="3915435"/>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圓角矩形 5"/>
          <p:cNvSpPr/>
          <p:nvPr userDrawn="1"/>
        </p:nvSpPr>
        <p:spPr>
          <a:xfrm>
            <a:off x="269866" y="1255354"/>
            <a:ext cx="8604269" cy="3105345"/>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1" name="Picture 15"/>
          <p:cNvPicPr>
            <a:picLocks noChangeAspect="1" noChangeArrowheads="1"/>
          </p:cNvPicPr>
          <p:nvPr userDrawn="1"/>
        </p:nvPicPr>
        <p:blipFill>
          <a:blip r:embed="rId2"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a:fillRect/>
          </a:stretch>
        </p:blipFill>
        <p:spPr bwMode="auto">
          <a:xfrm>
            <a:off x="3343616" y="722472"/>
            <a:ext cx="2456765" cy="6341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 name="Picture 13"/>
          <p:cNvPicPr>
            <a:picLocks noChangeAspect="1" noChangeArrowheads="1"/>
          </p:cNvPicPr>
          <p:nvPr userDrawn="1"/>
        </p:nvPicPr>
        <p:blipFill>
          <a:blip r:embed="rId3"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a:fillRect/>
          </a:stretch>
        </p:blipFill>
        <p:spPr bwMode="auto">
          <a:xfrm rot="487232">
            <a:off x="7757944" y="802232"/>
            <a:ext cx="1038226" cy="8001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5" name="群組 4"/>
          <p:cNvGrpSpPr/>
          <p:nvPr userDrawn="1"/>
        </p:nvGrpSpPr>
        <p:grpSpPr>
          <a:xfrm>
            <a:off x="683018" y="771550"/>
            <a:ext cx="1781968" cy="414607"/>
            <a:chOff x="683018" y="1178750"/>
            <a:chExt cx="1781968" cy="414607"/>
          </a:xfrm>
        </p:grpSpPr>
        <p:sp>
          <p:nvSpPr>
            <p:cNvPr id="24" name="橢圓 23"/>
            <p:cNvSpPr/>
            <p:nvPr userDrawn="1"/>
          </p:nvSpPr>
          <p:spPr>
            <a:xfrm>
              <a:off x="683018" y="1178750"/>
              <a:ext cx="413266" cy="4132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5" name="橢圓 24"/>
            <p:cNvSpPr/>
            <p:nvPr userDrawn="1"/>
          </p:nvSpPr>
          <p:spPr>
            <a:xfrm>
              <a:off x="1151620" y="1178750"/>
              <a:ext cx="413266" cy="4132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6" name="橢圓 25"/>
            <p:cNvSpPr/>
            <p:nvPr userDrawn="1"/>
          </p:nvSpPr>
          <p:spPr>
            <a:xfrm>
              <a:off x="1601670" y="1178750"/>
              <a:ext cx="413266" cy="4132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 name="橢圓 26"/>
            <p:cNvSpPr/>
            <p:nvPr userDrawn="1"/>
          </p:nvSpPr>
          <p:spPr>
            <a:xfrm>
              <a:off x="2051720" y="1180091"/>
              <a:ext cx="413266" cy="4132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3" name="文字方塊 22"/>
          <p:cNvSpPr txBox="1"/>
          <p:nvPr userDrawn="1"/>
        </p:nvSpPr>
        <p:spPr>
          <a:xfrm>
            <a:off x="701570" y="789784"/>
            <a:ext cx="2221692" cy="369332"/>
          </a:xfrm>
          <a:prstGeom prst="rect">
            <a:avLst/>
          </a:prstGeom>
          <a:noFill/>
        </p:spPr>
        <p:txBody>
          <a:bodyPr wrap="square" rtlCol="0">
            <a:spAutoFit/>
          </a:bodyPr>
          <a:lstStyle/>
          <a:p>
            <a:r>
              <a:rPr lang="en-US" altLang="zh-TW" b="1" dirty="0" smtClean="0">
                <a:solidFill>
                  <a:srgbClr val="C00000"/>
                </a:solidFill>
                <a:latin typeface="微軟正黑體" pitchFamily="34" charset="-120"/>
                <a:ea typeface="微軟正黑體" pitchFamily="34" charset="-120"/>
              </a:rPr>
              <a:t>IT</a:t>
            </a:r>
            <a:r>
              <a:rPr lang="zh-TW" altLang="en-US" b="1" dirty="0" smtClean="0">
                <a:solidFill>
                  <a:srgbClr val="C00000"/>
                </a:solidFill>
                <a:latin typeface="微軟正黑體" pitchFamily="34" charset="-120"/>
                <a:ea typeface="微軟正黑體" pitchFamily="34" charset="-120"/>
              </a:rPr>
              <a:t>　專    家    </a:t>
            </a:r>
            <a:endParaRPr lang="en-US" altLang="zh-TW" b="1" dirty="0" smtClean="0">
              <a:solidFill>
                <a:srgbClr val="C00000"/>
              </a:solidFill>
              <a:latin typeface="微軟正黑體" pitchFamily="34" charset="-120"/>
              <a:ea typeface="微軟正黑體" pitchFamily="34" charset="-120"/>
            </a:endParaRPr>
          </a:p>
        </p:txBody>
      </p:sp>
      <p:grpSp>
        <p:nvGrpSpPr>
          <p:cNvPr id="34" name="群組 33"/>
          <p:cNvGrpSpPr/>
          <p:nvPr userDrawn="1"/>
        </p:nvGrpSpPr>
        <p:grpSpPr>
          <a:xfrm>
            <a:off x="0" y="0"/>
            <a:ext cx="9198260" cy="591240"/>
            <a:chOff x="0" y="0"/>
            <a:chExt cx="9198260" cy="591240"/>
          </a:xfrm>
        </p:grpSpPr>
        <p:grpSp>
          <p:nvGrpSpPr>
            <p:cNvPr id="35" name="群組 34"/>
            <p:cNvGrpSpPr/>
            <p:nvPr userDrawn="1"/>
          </p:nvGrpSpPr>
          <p:grpSpPr>
            <a:xfrm>
              <a:off x="0" y="0"/>
              <a:ext cx="9144001" cy="546525"/>
              <a:chOff x="0" y="0"/>
              <a:chExt cx="9144001" cy="546525"/>
            </a:xfrm>
          </p:grpSpPr>
          <p:grpSp>
            <p:nvGrpSpPr>
              <p:cNvPr id="37" name="群組 36"/>
              <p:cNvGrpSpPr/>
              <p:nvPr userDrawn="1"/>
            </p:nvGrpSpPr>
            <p:grpSpPr>
              <a:xfrm>
                <a:off x="0" y="0"/>
                <a:ext cx="9144000" cy="546525"/>
                <a:chOff x="0" y="0"/>
                <a:chExt cx="9144000" cy="546525"/>
              </a:xfrm>
            </p:grpSpPr>
            <p:sp>
              <p:nvSpPr>
                <p:cNvPr id="39" name="矩形 38"/>
                <p:cNvSpPr/>
                <p:nvPr userDrawn="1"/>
              </p:nvSpPr>
              <p:spPr>
                <a:xfrm>
                  <a:off x="0" y="0"/>
                  <a:ext cx="9144000" cy="546525"/>
                </a:xfrm>
                <a:prstGeom prst="rect">
                  <a:avLst/>
                </a:prstGeom>
                <a:solidFill>
                  <a:schemeClr val="accent3">
                    <a:lumMod val="20000"/>
                    <a:lumOff val="8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TW" altLang="en-US"/>
                </a:p>
              </p:txBody>
            </p:sp>
            <p:sp>
              <p:nvSpPr>
                <p:cNvPr id="40" name="矩形 39"/>
                <p:cNvSpPr/>
                <p:nvPr userDrawn="1"/>
              </p:nvSpPr>
              <p:spPr>
                <a:xfrm>
                  <a:off x="906574" y="134763"/>
                  <a:ext cx="3665427" cy="369332"/>
                </a:xfrm>
                <a:prstGeom prst="rect">
                  <a:avLst/>
                </a:prstGeom>
              </p:spPr>
              <p:txBody>
                <a:bodyPr wrap="none">
                  <a:spAutoFit/>
                </a:bodyPr>
                <a:lstStyle/>
                <a:p>
                  <a:r>
                    <a:rPr lang="en-US" altLang="zh-TW" sz="1800" b="0" i="0" u="none" strike="noStrike" kern="1200" baseline="0" dirty="0" smtClean="0">
                      <a:solidFill>
                        <a:schemeClr val="accent3">
                          <a:lumMod val="60000"/>
                          <a:lumOff val="40000"/>
                        </a:schemeClr>
                      </a:solidFill>
                      <a:latin typeface="+mn-lt"/>
                      <a:ea typeface="+mn-ea"/>
                      <a:cs typeface="+mn-cs"/>
                    </a:rPr>
                    <a:t>An Introduction to Computer Science</a:t>
                  </a:r>
                  <a:endParaRPr lang="zh-TW" altLang="en-US" dirty="0">
                    <a:solidFill>
                      <a:schemeClr val="accent3">
                        <a:lumMod val="60000"/>
                        <a:lumOff val="40000"/>
                      </a:schemeClr>
                    </a:solidFill>
                  </a:endParaRPr>
                </a:p>
              </p:txBody>
            </p:sp>
            <p:sp>
              <p:nvSpPr>
                <p:cNvPr id="41" name="矩形 40"/>
                <p:cNvSpPr/>
                <p:nvPr userDrawn="1"/>
              </p:nvSpPr>
              <p:spPr>
                <a:xfrm>
                  <a:off x="7677346" y="388486"/>
                  <a:ext cx="100800" cy="1012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2" name="矩形 41"/>
                <p:cNvSpPr/>
                <p:nvPr userDrawn="1"/>
              </p:nvSpPr>
              <p:spPr>
                <a:xfrm>
                  <a:off x="7778146" y="287225"/>
                  <a:ext cx="100800" cy="1012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43" name="Picture 4" descr="D:\製作中\02再版書\0558909\章首頁\computer.png"/>
                <p:cNvPicPr>
                  <a:picLocks noChangeAspect="1" noChangeArrowheads="1"/>
                </p:cNvPicPr>
                <p:nvPr userDrawn="1"/>
              </p:nvPicPr>
              <p:blipFill>
                <a:blip r:embed="rId4" cstate="screen">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a:ext>
                  </a:extLst>
                </a:blip>
                <a:srcRect/>
                <a:stretch>
                  <a:fillRect/>
                </a:stretch>
              </p:blipFill>
              <p:spPr bwMode="auto">
                <a:xfrm>
                  <a:off x="288211" y="80775"/>
                  <a:ext cx="323350" cy="420745"/>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38" name="矩形 37"/>
              <p:cNvSpPr/>
              <p:nvPr userDrawn="1"/>
            </p:nvSpPr>
            <p:spPr>
              <a:xfrm>
                <a:off x="8127396" y="0"/>
                <a:ext cx="1016605" cy="54652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36" name="文字方塊 35"/>
            <p:cNvSpPr txBox="1"/>
            <p:nvPr userDrawn="1"/>
          </p:nvSpPr>
          <p:spPr>
            <a:xfrm>
              <a:off x="8073135" y="6465"/>
              <a:ext cx="1125125" cy="584775"/>
            </a:xfrm>
            <a:prstGeom prst="rect">
              <a:avLst/>
            </a:prstGeom>
            <a:noFill/>
          </p:spPr>
          <p:txBody>
            <a:bodyPr wrap="square" rtlCol="0">
              <a:spAutoFit/>
            </a:bodyPr>
            <a:lstStyle/>
            <a:p>
              <a:pPr algn="ctr"/>
              <a:r>
                <a:rPr lang="en-US" altLang="zh-TW" sz="1200" dirty="0" smtClean="0">
                  <a:solidFill>
                    <a:schemeClr val="accent3">
                      <a:lumMod val="20000"/>
                      <a:lumOff val="80000"/>
                    </a:schemeClr>
                  </a:solidFill>
                </a:rPr>
                <a:t>Chapter</a:t>
              </a:r>
            </a:p>
            <a:p>
              <a:pPr algn="ctr"/>
              <a:r>
                <a:rPr lang="en-US" altLang="zh-TW" sz="2000" dirty="0" smtClean="0">
                  <a:solidFill>
                    <a:schemeClr val="accent3">
                      <a:lumMod val="20000"/>
                      <a:lumOff val="80000"/>
                    </a:schemeClr>
                  </a:solidFill>
                </a:rPr>
                <a:t>06</a:t>
              </a:r>
              <a:endParaRPr lang="zh-TW" altLang="en-US" sz="2000" dirty="0">
                <a:solidFill>
                  <a:schemeClr val="accent3">
                    <a:lumMod val="20000"/>
                    <a:lumOff val="80000"/>
                  </a:schemeClr>
                </a:solidFill>
              </a:endParaRPr>
            </a:p>
          </p:txBody>
        </p:sp>
      </p:grpSp>
    </p:spTree>
    <p:extLst>
      <p:ext uri="{BB962C8B-B14F-4D97-AF65-F5344CB8AC3E}">
        <p14:creationId xmlns:p14="http://schemas.microsoft.com/office/powerpoint/2010/main" val="2323168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標題及物件">
    <p:spTree>
      <p:nvGrpSpPr>
        <p:cNvPr id="1" name=""/>
        <p:cNvGrpSpPr/>
        <p:nvPr/>
      </p:nvGrpSpPr>
      <p:grpSpPr>
        <a:xfrm>
          <a:off x="0" y="0"/>
          <a:ext cx="0" cy="0"/>
          <a:chOff x="0" y="0"/>
          <a:chExt cx="0" cy="0"/>
        </a:xfrm>
      </p:grpSpPr>
      <p:sp>
        <p:nvSpPr>
          <p:cNvPr id="2" name="矩形 1"/>
          <p:cNvSpPr/>
          <p:nvPr userDrawn="1"/>
        </p:nvSpPr>
        <p:spPr>
          <a:xfrm>
            <a:off x="3250" y="628578"/>
            <a:ext cx="9144000" cy="3915435"/>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圓角矩形 5"/>
          <p:cNvSpPr/>
          <p:nvPr userDrawn="1"/>
        </p:nvSpPr>
        <p:spPr>
          <a:xfrm>
            <a:off x="269866" y="1255354"/>
            <a:ext cx="8604269" cy="3105345"/>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內容版面配置區 2"/>
          <p:cNvSpPr>
            <a:spLocks noGrp="1"/>
          </p:cNvSpPr>
          <p:nvPr>
            <p:ph idx="1"/>
          </p:nvPr>
        </p:nvSpPr>
        <p:spPr>
          <a:xfrm>
            <a:off x="406096" y="1692374"/>
            <a:ext cx="8229600" cy="2668325"/>
          </a:xfrm>
        </p:spPr>
        <p:txBody>
          <a:bodyPr/>
          <a:lstStyle>
            <a:lvl1pPr marL="0" indent="0">
              <a:lnSpc>
                <a:spcPct val="120000"/>
              </a:lnSpc>
              <a:spcBef>
                <a:spcPts val="800"/>
              </a:spcBef>
              <a:buNone/>
              <a:defRPr sz="2400" b="1">
                <a:latin typeface="微軟正黑體" pitchFamily="34" charset="-120"/>
                <a:ea typeface="微軟正黑體" pitchFamily="34" charset="-120"/>
              </a:defRPr>
            </a:lvl1pPr>
            <a:lvl2pPr marL="457200" indent="0">
              <a:lnSpc>
                <a:spcPct val="120000"/>
              </a:lnSpc>
              <a:spcBef>
                <a:spcPts val="800"/>
              </a:spcBef>
              <a:buNone/>
              <a:defRPr sz="2000" b="1">
                <a:latin typeface="微軟正黑體" pitchFamily="34" charset="-120"/>
                <a:ea typeface="微軟正黑體" pitchFamily="34" charset="-120"/>
              </a:defRPr>
            </a:lvl2pPr>
            <a:lvl3pPr marL="914400" indent="0">
              <a:lnSpc>
                <a:spcPct val="120000"/>
              </a:lnSpc>
              <a:spcBef>
                <a:spcPts val="800"/>
              </a:spcBef>
              <a:buNone/>
              <a:defRPr b="1">
                <a:latin typeface="微軟正黑體" pitchFamily="34" charset="-120"/>
                <a:ea typeface="微軟正黑體" pitchFamily="34" charset="-120"/>
              </a:defRPr>
            </a:lvl3pPr>
            <a:lvl4pPr marL="1371600" indent="0">
              <a:lnSpc>
                <a:spcPct val="120000"/>
              </a:lnSpc>
              <a:spcBef>
                <a:spcPts val="800"/>
              </a:spcBef>
              <a:buNone/>
              <a:defRPr b="1">
                <a:latin typeface="微軟正黑體" pitchFamily="34" charset="-120"/>
                <a:ea typeface="微軟正黑體" pitchFamily="34" charset="-120"/>
              </a:defRPr>
            </a:lvl4pPr>
            <a:lvl5pPr marL="1828800" indent="0">
              <a:lnSpc>
                <a:spcPct val="120000"/>
              </a:lnSpc>
              <a:spcBef>
                <a:spcPts val="800"/>
              </a:spcBef>
              <a:buNone/>
              <a:defRPr b="1">
                <a:latin typeface="微軟正黑體" pitchFamily="34" charset="-120"/>
                <a:ea typeface="微軟正黑體" pitchFamily="34" charset="-120"/>
              </a:defRPr>
            </a:lvl5pPr>
          </a:lstStyle>
          <a:p>
            <a:pPr lvl="0"/>
            <a:r>
              <a:rPr lang="zh-TW" altLang="en-US" dirty="0" smtClean="0"/>
              <a:t>按一下以編輯母片文字樣式</a:t>
            </a:r>
          </a:p>
          <a:p>
            <a:pPr lvl="1"/>
            <a:r>
              <a:rPr lang="zh-TW" altLang="en-US" dirty="0" smtClean="0"/>
              <a:t>第二層</a:t>
            </a:r>
          </a:p>
          <a:p>
            <a:pPr lvl="2"/>
            <a:r>
              <a:rPr lang="zh-TW" altLang="en-US" dirty="0" smtClean="0"/>
              <a:t>第三層</a:t>
            </a:r>
          </a:p>
          <a:p>
            <a:pPr lvl="3"/>
            <a:r>
              <a:rPr lang="zh-TW" altLang="en-US" dirty="0" smtClean="0"/>
              <a:t>第四層</a:t>
            </a:r>
          </a:p>
          <a:p>
            <a:pPr lvl="4"/>
            <a:r>
              <a:rPr lang="zh-TW" altLang="en-US" dirty="0" smtClean="0"/>
              <a:t>第五層</a:t>
            </a:r>
            <a:endParaRPr lang="zh-TW" altLang="en-US" dirty="0"/>
          </a:p>
        </p:txBody>
      </p:sp>
      <p:pic>
        <p:nvPicPr>
          <p:cNvPr id="16" name="Picture 14"/>
          <p:cNvPicPr>
            <a:picLocks noChangeAspect="1" noChangeArrowheads="1"/>
          </p:cNvPicPr>
          <p:nvPr userDrawn="1"/>
        </p:nvPicPr>
        <p:blipFill>
          <a:blip r:embed="rId2"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a:fillRect/>
          </a:stretch>
        </p:blipFill>
        <p:spPr bwMode="auto">
          <a:xfrm>
            <a:off x="8096036" y="851302"/>
            <a:ext cx="616424" cy="765559"/>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7" name="Picture 3" descr="D:\製作中\02再版書\0558909\資訊小耳朵 圖.png"/>
          <p:cNvPicPr>
            <a:picLocks noChangeAspect="1" noChangeArrowheads="1"/>
          </p:cNvPicPr>
          <p:nvPr userDrawn="1"/>
        </p:nvPicPr>
        <p:blipFill>
          <a:blip r:embed="rId3" cstate="screen">
            <a:extLst>
              <a:ext uri="{28A0092B-C50C-407E-A947-70E740481C1C}">
                <a14:useLocalDpi xmlns:a14="http://schemas.microsoft.com/office/drawing/2010/main"/>
              </a:ext>
            </a:extLst>
          </a:blip>
          <a:srcRect/>
          <a:stretch>
            <a:fillRect/>
          </a:stretch>
        </p:blipFill>
        <p:spPr bwMode="auto">
          <a:xfrm>
            <a:off x="364973" y="636535"/>
            <a:ext cx="3836948" cy="1080120"/>
          </a:xfrm>
          <a:prstGeom prst="rect">
            <a:avLst/>
          </a:prstGeom>
          <a:noFill/>
          <a:extLst>
            <a:ext uri="{909E8E84-426E-40DD-AFC4-6F175D3DCCD1}">
              <a14:hiddenFill xmlns:a14="http://schemas.microsoft.com/office/drawing/2010/main">
                <a:solidFill>
                  <a:srgbClr val="FFFFFF"/>
                </a:solidFill>
              </a14:hiddenFill>
            </a:ext>
          </a:extLst>
        </p:spPr>
      </p:pic>
      <p:sp>
        <p:nvSpPr>
          <p:cNvPr id="18" name="文字方塊 17"/>
          <p:cNvSpPr txBox="1"/>
          <p:nvPr userDrawn="1"/>
        </p:nvSpPr>
        <p:spPr>
          <a:xfrm>
            <a:off x="607663" y="1254990"/>
            <a:ext cx="2794207" cy="461665"/>
          </a:xfrm>
          <a:prstGeom prst="rect">
            <a:avLst/>
          </a:prstGeom>
          <a:noFill/>
        </p:spPr>
        <p:txBody>
          <a:bodyPr wrap="square" rtlCol="0">
            <a:spAutoFit/>
          </a:bodyPr>
          <a:lstStyle/>
          <a:p>
            <a:r>
              <a:rPr lang="zh-TW" altLang="en-US" sz="2400" b="1" dirty="0" smtClean="0">
                <a:solidFill>
                  <a:srgbClr val="C00000"/>
                </a:solidFill>
                <a:latin typeface="微軟正黑體" pitchFamily="34" charset="-120"/>
                <a:ea typeface="微軟正黑體" pitchFamily="34" charset="-120"/>
              </a:rPr>
              <a:t>資    訊    專    欄</a:t>
            </a:r>
            <a:endParaRPr lang="en-US" altLang="zh-TW" sz="2400" b="1" dirty="0" smtClean="0">
              <a:solidFill>
                <a:srgbClr val="C00000"/>
              </a:solidFill>
              <a:latin typeface="微軟正黑體" pitchFamily="34" charset="-120"/>
              <a:ea typeface="微軟正黑體" pitchFamily="34" charset="-120"/>
            </a:endParaRPr>
          </a:p>
        </p:txBody>
      </p:sp>
      <p:grpSp>
        <p:nvGrpSpPr>
          <p:cNvPr id="20" name="群組 19"/>
          <p:cNvGrpSpPr/>
          <p:nvPr userDrawn="1"/>
        </p:nvGrpSpPr>
        <p:grpSpPr>
          <a:xfrm>
            <a:off x="0" y="0"/>
            <a:ext cx="9198260" cy="591240"/>
            <a:chOff x="0" y="0"/>
            <a:chExt cx="9198260" cy="591240"/>
          </a:xfrm>
        </p:grpSpPr>
        <p:grpSp>
          <p:nvGrpSpPr>
            <p:cNvPr id="21" name="群組 20"/>
            <p:cNvGrpSpPr/>
            <p:nvPr userDrawn="1"/>
          </p:nvGrpSpPr>
          <p:grpSpPr>
            <a:xfrm>
              <a:off x="0" y="0"/>
              <a:ext cx="9144001" cy="546525"/>
              <a:chOff x="0" y="0"/>
              <a:chExt cx="9144001" cy="546525"/>
            </a:xfrm>
          </p:grpSpPr>
          <p:grpSp>
            <p:nvGrpSpPr>
              <p:cNvPr id="23" name="群組 22"/>
              <p:cNvGrpSpPr/>
              <p:nvPr userDrawn="1"/>
            </p:nvGrpSpPr>
            <p:grpSpPr>
              <a:xfrm>
                <a:off x="0" y="0"/>
                <a:ext cx="9144000" cy="546525"/>
                <a:chOff x="0" y="0"/>
                <a:chExt cx="9144000" cy="546525"/>
              </a:xfrm>
            </p:grpSpPr>
            <p:sp>
              <p:nvSpPr>
                <p:cNvPr id="25" name="矩形 24"/>
                <p:cNvSpPr/>
                <p:nvPr userDrawn="1"/>
              </p:nvSpPr>
              <p:spPr>
                <a:xfrm>
                  <a:off x="0" y="0"/>
                  <a:ext cx="9144000" cy="546525"/>
                </a:xfrm>
                <a:prstGeom prst="rect">
                  <a:avLst/>
                </a:prstGeom>
                <a:solidFill>
                  <a:schemeClr val="accent3">
                    <a:lumMod val="20000"/>
                    <a:lumOff val="8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TW" altLang="en-US"/>
                </a:p>
              </p:txBody>
            </p:sp>
            <p:sp>
              <p:nvSpPr>
                <p:cNvPr id="26" name="矩形 25"/>
                <p:cNvSpPr/>
                <p:nvPr userDrawn="1"/>
              </p:nvSpPr>
              <p:spPr>
                <a:xfrm>
                  <a:off x="906574" y="134763"/>
                  <a:ext cx="3665427" cy="369332"/>
                </a:xfrm>
                <a:prstGeom prst="rect">
                  <a:avLst/>
                </a:prstGeom>
              </p:spPr>
              <p:txBody>
                <a:bodyPr wrap="none">
                  <a:spAutoFit/>
                </a:bodyPr>
                <a:lstStyle/>
                <a:p>
                  <a:r>
                    <a:rPr lang="en-US" altLang="zh-TW" sz="1800" b="0" i="0" u="none" strike="noStrike" kern="1200" baseline="0" dirty="0" smtClean="0">
                      <a:solidFill>
                        <a:schemeClr val="accent3">
                          <a:lumMod val="60000"/>
                          <a:lumOff val="40000"/>
                        </a:schemeClr>
                      </a:solidFill>
                      <a:latin typeface="+mn-lt"/>
                      <a:ea typeface="+mn-ea"/>
                      <a:cs typeface="+mn-cs"/>
                    </a:rPr>
                    <a:t>An Introduction to Computer Science</a:t>
                  </a:r>
                  <a:endParaRPr lang="zh-TW" altLang="en-US" dirty="0">
                    <a:solidFill>
                      <a:schemeClr val="accent3">
                        <a:lumMod val="60000"/>
                        <a:lumOff val="40000"/>
                      </a:schemeClr>
                    </a:solidFill>
                  </a:endParaRPr>
                </a:p>
              </p:txBody>
            </p:sp>
            <p:sp>
              <p:nvSpPr>
                <p:cNvPr id="27" name="矩形 26"/>
                <p:cNvSpPr/>
                <p:nvPr userDrawn="1"/>
              </p:nvSpPr>
              <p:spPr>
                <a:xfrm>
                  <a:off x="7677346" y="388486"/>
                  <a:ext cx="100800" cy="1012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8" name="矩形 27"/>
                <p:cNvSpPr/>
                <p:nvPr userDrawn="1"/>
              </p:nvSpPr>
              <p:spPr>
                <a:xfrm>
                  <a:off x="7778146" y="287225"/>
                  <a:ext cx="100800" cy="1012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9" name="Picture 4" descr="D:\製作中\02再版書\0558909\章首頁\computer.png"/>
                <p:cNvPicPr>
                  <a:picLocks noChangeAspect="1" noChangeArrowheads="1"/>
                </p:cNvPicPr>
                <p:nvPr userDrawn="1"/>
              </p:nvPicPr>
              <p:blipFill>
                <a:blip r:embed="rId4" cstate="screen">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a:ext>
                  </a:extLst>
                </a:blip>
                <a:srcRect/>
                <a:stretch>
                  <a:fillRect/>
                </a:stretch>
              </p:blipFill>
              <p:spPr bwMode="auto">
                <a:xfrm>
                  <a:off x="288211" y="80775"/>
                  <a:ext cx="323350" cy="420745"/>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24" name="矩形 23"/>
              <p:cNvSpPr/>
              <p:nvPr userDrawn="1"/>
            </p:nvSpPr>
            <p:spPr>
              <a:xfrm>
                <a:off x="8127396" y="0"/>
                <a:ext cx="1016605" cy="54652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2" name="文字方塊 21"/>
            <p:cNvSpPr txBox="1"/>
            <p:nvPr userDrawn="1"/>
          </p:nvSpPr>
          <p:spPr>
            <a:xfrm>
              <a:off x="8073135" y="6465"/>
              <a:ext cx="1125125" cy="584775"/>
            </a:xfrm>
            <a:prstGeom prst="rect">
              <a:avLst/>
            </a:prstGeom>
            <a:noFill/>
          </p:spPr>
          <p:txBody>
            <a:bodyPr wrap="square" rtlCol="0">
              <a:spAutoFit/>
            </a:bodyPr>
            <a:lstStyle/>
            <a:p>
              <a:pPr algn="ctr"/>
              <a:r>
                <a:rPr lang="en-US" altLang="zh-TW" sz="1200" dirty="0" smtClean="0">
                  <a:solidFill>
                    <a:schemeClr val="accent3">
                      <a:lumMod val="20000"/>
                      <a:lumOff val="80000"/>
                    </a:schemeClr>
                  </a:solidFill>
                </a:rPr>
                <a:t>Chapter</a:t>
              </a:r>
            </a:p>
            <a:p>
              <a:pPr algn="ctr"/>
              <a:r>
                <a:rPr lang="en-US" altLang="zh-TW" sz="2000" dirty="0" smtClean="0">
                  <a:solidFill>
                    <a:schemeClr val="accent3">
                      <a:lumMod val="20000"/>
                      <a:lumOff val="80000"/>
                    </a:schemeClr>
                  </a:solidFill>
                </a:rPr>
                <a:t>06</a:t>
              </a:r>
              <a:endParaRPr lang="zh-TW" altLang="en-US" sz="2000" dirty="0">
                <a:solidFill>
                  <a:schemeClr val="accent3">
                    <a:lumMod val="20000"/>
                    <a:lumOff val="80000"/>
                  </a:schemeClr>
                </a:solidFill>
              </a:endParaRPr>
            </a:p>
          </p:txBody>
        </p:sp>
      </p:grpSp>
    </p:spTree>
    <p:extLst>
      <p:ext uri="{BB962C8B-B14F-4D97-AF65-F5344CB8AC3E}">
        <p14:creationId xmlns:p14="http://schemas.microsoft.com/office/powerpoint/2010/main" val="154192385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722313" y="3305176"/>
            <a:ext cx="7772400" cy="1021556"/>
          </a:xfrm>
        </p:spPr>
        <p:txBody>
          <a:bodyPr anchor="t"/>
          <a:lstStyle>
            <a:lvl1pPr algn="l">
              <a:defRPr sz="4000" b="1" cap="all"/>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smtClean="0"/>
              <a:t>按一下以編輯母片文字樣式</a:t>
            </a:r>
          </a:p>
        </p:txBody>
      </p:sp>
    </p:spTree>
    <p:extLst>
      <p:ext uri="{BB962C8B-B14F-4D97-AF65-F5344CB8AC3E}">
        <p14:creationId xmlns:p14="http://schemas.microsoft.com/office/powerpoint/2010/main" val="27187506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Tree>
    <p:extLst>
      <p:ext uri="{BB962C8B-B14F-4D97-AF65-F5344CB8AC3E}">
        <p14:creationId xmlns:p14="http://schemas.microsoft.com/office/powerpoint/2010/main" val="19144324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4" name="內容版面配置區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文字版面配置區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6" name="內容版面配置區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Tree>
    <p:extLst>
      <p:ext uri="{BB962C8B-B14F-4D97-AF65-F5344CB8AC3E}">
        <p14:creationId xmlns:p14="http://schemas.microsoft.com/office/powerpoint/2010/main" val="27905871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11" name="橢圓 10"/>
          <p:cNvSpPr/>
          <p:nvPr userDrawn="1"/>
        </p:nvSpPr>
        <p:spPr>
          <a:xfrm>
            <a:off x="161510" y="4618557"/>
            <a:ext cx="450050" cy="4500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 name="橢圓 11"/>
          <p:cNvSpPr/>
          <p:nvPr userDrawn="1"/>
        </p:nvSpPr>
        <p:spPr>
          <a:xfrm>
            <a:off x="296525" y="4618557"/>
            <a:ext cx="450050" cy="450050"/>
          </a:xfrm>
          <a:prstGeom prst="ellipse">
            <a:avLst/>
          </a:prstGeom>
          <a:solidFill>
            <a:srgbClr val="9BBB59">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13" name="Picture 2" descr="D:\桌面\logo.png"/>
          <p:cNvPicPr>
            <a:picLocks noChangeAspect="1" noChangeArrowheads="1"/>
          </p:cNvPicPr>
          <p:nvPr userDrawn="1"/>
        </p:nvPicPr>
        <p:blipFill>
          <a:blip r:embed="rId17" cstate="screen">
            <a:extLst>
              <a:ext uri="{28A0092B-C50C-407E-A947-70E740481C1C}">
                <a14:useLocalDpi xmlns:a14="http://schemas.microsoft.com/office/drawing/2010/main"/>
              </a:ext>
            </a:extLst>
          </a:blip>
          <a:srcRect/>
          <a:stretch>
            <a:fillRect/>
          </a:stretch>
        </p:blipFill>
        <p:spPr bwMode="auto">
          <a:xfrm>
            <a:off x="926595" y="4777621"/>
            <a:ext cx="610257" cy="180000"/>
          </a:xfrm>
          <a:prstGeom prst="rect">
            <a:avLst/>
          </a:prstGeom>
          <a:noFill/>
          <a:extLst>
            <a:ext uri="{909E8E84-426E-40DD-AFC4-6F175D3DCCD1}">
              <a14:hiddenFill xmlns:a14="http://schemas.microsoft.com/office/drawing/2010/main">
                <a:solidFill>
                  <a:srgbClr val="FFFFFF"/>
                </a:solidFill>
              </a14:hiddenFill>
            </a:ext>
          </a:extLst>
        </p:spPr>
      </p:pic>
      <p:sp>
        <p:nvSpPr>
          <p:cNvPr id="14" name="動作按鈕: 上一項 13">
            <a:hlinkClick r:id="" action="ppaction://hlinkshowjump?jump=previousslide" highlightClick="1"/>
          </p:cNvPr>
          <p:cNvSpPr/>
          <p:nvPr userDrawn="1"/>
        </p:nvSpPr>
        <p:spPr>
          <a:xfrm>
            <a:off x="7452320" y="4695358"/>
            <a:ext cx="360000" cy="360000"/>
          </a:xfrm>
          <a:prstGeom prst="actionButtonBackPrevious">
            <a:avLst/>
          </a:prstGeom>
          <a:solidFill>
            <a:schemeClr val="accent3">
              <a:lumMod val="60000"/>
              <a:lumOff val="40000"/>
            </a:schemeClr>
          </a:solidFill>
          <a:ln>
            <a:noFill/>
          </a:ln>
          <a:effectLst>
            <a:reflection blurRad="6350" stA="50000" endA="300" endPos="90000" dir="5400000" sy="-100000" algn="bl" rotWithShape="0"/>
          </a:effectLst>
          <a:scene3d>
            <a:camera prst="obliqueBottomRight"/>
            <a:lightRig rig="threePt" dir="t"/>
          </a:scene3d>
          <a:sp3d>
            <a:bevelT w="25400" h="25400"/>
            <a:bevelB w="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動作按鈕: 首頁 14">
            <a:hlinkClick r:id="" action="ppaction://hlinkshowjump?jump=firstslide" highlightClick="1"/>
          </p:cNvPr>
          <p:cNvSpPr/>
          <p:nvPr userDrawn="1"/>
        </p:nvSpPr>
        <p:spPr>
          <a:xfrm>
            <a:off x="7992380" y="4695358"/>
            <a:ext cx="360000" cy="360000"/>
          </a:xfrm>
          <a:prstGeom prst="actionButtonHome">
            <a:avLst/>
          </a:prstGeom>
          <a:solidFill>
            <a:schemeClr val="accent3">
              <a:lumMod val="60000"/>
              <a:lumOff val="40000"/>
            </a:schemeClr>
          </a:solidFill>
          <a:ln>
            <a:noFill/>
          </a:ln>
          <a:effectLst>
            <a:reflection blurRad="6350" stA="50000" endA="300" endPos="90000" dir="5400000" sy="-100000" algn="bl" rotWithShape="0"/>
          </a:effectLst>
          <a:scene3d>
            <a:camera prst="obliqueBottomRight"/>
            <a:lightRig rig="threePt" dir="t"/>
          </a:scene3d>
          <a:sp3d>
            <a:bevelT w="25400" h="25400"/>
            <a:bevelB w="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動作按鈕: 下一項 15">
            <a:hlinkClick r:id="" action="ppaction://hlinkshowjump?jump=nextslide" highlightClick="1"/>
          </p:cNvPr>
          <p:cNvSpPr/>
          <p:nvPr userDrawn="1"/>
        </p:nvSpPr>
        <p:spPr>
          <a:xfrm>
            <a:off x="8492930" y="4694469"/>
            <a:ext cx="360000" cy="360000"/>
          </a:xfrm>
          <a:prstGeom prst="actionButtonForwardNext">
            <a:avLst/>
          </a:prstGeom>
          <a:solidFill>
            <a:schemeClr val="accent3">
              <a:lumMod val="60000"/>
              <a:lumOff val="40000"/>
            </a:schemeClr>
          </a:solidFill>
          <a:ln>
            <a:noFill/>
          </a:ln>
          <a:effectLst>
            <a:reflection blurRad="6350" stA="50000" endA="300" endPos="90000" dir="5400000" sy="-100000" algn="bl" rotWithShape="0"/>
          </a:effectLst>
          <a:scene3d>
            <a:camera prst="obliqueBottomRight"/>
            <a:lightRig rig="threePt" dir="t"/>
          </a:scene3d>
          <a:sp3d>
            <a:bevelT w="25400" h="25400"/>
            <a:bevelB w="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 name="文字方塊 16"/>
          <p:cNvSpPr txBox="1"/>
          <p:nvPr userDrawn="1"/>
        </p:nvSpPr>
        <p:spPr>
          <a:xfrm>
            <a:off x="116506" y="4694752"/>
            <a:ext cx="585065" cy="369332"/>
          </a:xfrm>
          <a:prstGeom prst="rect">
            <a:avLst/>
          </a:prstGeom>
          <a:noFill/>
        </p:spPr>
        <p:txBody>
          <a:bodyPr wrap="square" rtlCol="0">
            <a:spAutoFit/>
          </a:bodyPr>
          <a:lstStyle/>
          <a:p>
            <a:pPr algn="ctr"/>
            <a:fld id="{8B089E88-AE65-4CA2-BA11-4B6DC14C3389}" type="slidenum">
              <a:rPr lang="zh-TW" altLang="en-US" smtClean="0">
                <a:solidFill>
                  <a:schemeClr val="bg1"/>
                </a:solidFill>
              </a:rPr>
              <a:pPr algn="ctr"/>
              <a:t>‹#›</a:t>
            </a:fld>
            <a:endParaRPr lang="zh-TW" altLang="en-US" dirty="0">
              <a:solidFill>
                <a:schemeClr val="bg1"/>
              </a:solidFill>
            </a:endParaRPr>
          </a:p>
        </p:txBody>
      </p:sp>
    </p:spTree>
    <p:extLst>
      <p:ext uri="{BB962C8B-B14F-4D97-AF65-F5344CB8AC3E}">
        <p14:creationId xmlns:p14="http://schemas.microsoft.com/office/powerpoint/2010/main" val="12890353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63" r:id="rId4"/>
    <p:sldLayoutId id="2147483664" r:id="rId5"/>
    <p:sldLayoutId id="2147483662" r:id="rId6"/>
    <p:sldLayoutId id="2147483651" r:id="rId7"/>
    <p:sldLayoutId id="2147483652" r:id="rId8"/>
    <p:sldLayoutId id="2147483653" r:id="rId9"/>
    <p:sldLayoutId id="2147483654" r:id="rId10"/>
    <p:sldLayoutId id="2147483655" r:id="rId11"/>
    <p:sldLayoutId id="2147483656" r:id="rId12"/>
    <p:sldLayoutId id="2147483657" r:id="rId13"/>
    <p:sldLayoutId id="2147483658" r:id="rId14"/>
    <p:sldLayoutId id="2147483659" r:id="rId15"/>
  </p:sldLayoutIdLst>
  <p:hf hdr="0" ftr="0" dt="0"/>
  <p:txStyles>
    <p:titleStyle>
      <a:lvl1pPr algn="ctr" defTabSz="914400" rtl="0" eaLnBrk="1" latinLnBrk="0" hangingPunct="1">
        <a:spcBef>
          <a:spcPct val="0"/>
        </a:spcBef>
        <a:buNone/>
        <a:defRPr sz="4400" kern="1200">
          <a:solidFill>
            <a:schemeClr val="tx1"/>
          </a:solidFill>
          <a:latin typeface="微軟正黑體" pitchFamily="34" charset="-120"/>
          <a:ea typeface="微軟正黑體" pitchFamily="34" charset="-120"/>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微軟正黑體" pitchFamily="34" charset="-120"/>
          <a:ea typeface="微軟正黑體" pitchFamily="34" charset="-120"/>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微軟正黑體" pitchFamily="34" charset="-120"/>
          <a:ea typeface="微軟正黑體" pitchFamily="34" charset="-120"/>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微軟正黑體" pitchFamily="34" charset="-120"/>
          <a:ea typeface="微軟正黑體" pitchFamily="34" charset="-120"/>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微軟正黑體" pitchFamily="34" charset="-120"/>
          <a:ea typeface="微軟正黑體" pitchFamily="34" charset="-120"/>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微軟正黑體" pitchFamily="34" charset="-120"/>
          <a:ea typeface="微軟正黑體" pitchFamily="34" charset="-12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 Target="slide56.xml"/><Relationship Id="rId3" Type="http://schemas.openxmlformats.org/officeDocument/2006/relationships/slide" Target="slide2.xml"/><Relationship Id="rId7" Type="http://schemas.openxmlformats.org/officeDocument/2006/relationships/slide" Target="slide51.xml"/><Relationship Id="rId2"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slide" Target="slide34.xml"/><Relationship Id="rId11" Type="http://schemas.openxmlformats.org/officeDocument/2006/relationships/image" Target="../media/image10.tiff"/><Relationship Id="rId5" Type="http://schemas.openxmlformats.org/officeDocument/2006/relationships/slide" Target="slide19.xml"/><Relationship Id="rId10" Type="http://schemas.openxmlformats.org/officeDocument/2006/relationships/image" Target="../media/image9.jpeg"/><Relationship Id="rId4" Type="http://schemas.openxmlformats.org/officeDocument/2006/relationships/slide" Target="slide13.xml"/><Relationship Id="rId9" Type="http://schemas.openxmlformats.org/officeDocument/2006/relationships/slide" Target="slide68.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tandards.ieee.org/develop/regauth/oui/public.html"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4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直線接點 28"/>
          <p:cNvCxnSpPr/>
          <p:nvPr/>
        </p:nvCxnSpPr>
        <p:spPr>
          <a:xfrm>
            <a:off x="3157953" y="1507862"/>
            <a:ext cx="5779532" cy="0"/>
          </a:xfrm>
          <a:prstGeom prst="line">
            <a:avLst/>
          </a:prstGeom>
          <a:ln w="76200">
            <a:solidFill>
              <a:schemeClr val="bg2">
                <a:lumMod val="25000"/>
              </a:schemeClr>
            </a:solidFill>
            <a:prstDash val="solid"/>
            <a:headEnd type="oval" w="med" len="med"/>
            <a:tailEnd type="oval" w="med" len="med"/>
          </a:ln>
        </p:spPr>
        <p:style>
          <a:lnRef idx="1">
            <a:schemeClr val="accent1"/>
          </a:lnRef>
          <a:fillRef idx="0">
            <a:schemeClr val="accent1"/>
          </a:fillRef>
          <a:effectRef idx="0">
            <a:schemeClr val="accent1"/>
          </a:effectRef>
          <a:fontRef idx="minor">
            <a:schemeClr val="tx1"/>
          </a:fontRef>
        </p:style>
      </p:cxnSp>
      <p:pic>
        <p:nvPicPr>
          <p:cNvPr id="2050" name="Picture 2" descr="D:\製作中\02再版書\0558909\章首頁\note.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093204" y="1487350"/>
            <a:ext cx="3790950" cy="3334940"/>
          </a:xfrm>
          <a:prstGeom prst="rect">
            <a:avLst/>
          </a:prstGeom>
          <a:noFill/>
          <a:extLst>
            <a:ext uri="{909E8E84-426E-40DD-AFC4-6F175D3DCCD1}">
              <a14:hiddenFill xmlns:a14="http://schemas.microsoft.com/office/drawing/2010/main">
                <a:solidFill>
                  <a:srgbClr val="FFFFFF"/>
                </a:solidFill>
              </a14:hiddenFill>
            </a:ext>
          </a:extLst>
        </p:spPr>
      </p:pic>
      <p:sp>
        <p:nvSpPr>
          <p:cNvPr id="7" name="標題 6"/>
          <p:cNvSpPr>
            <a:spLocks noGrp="1"/>
          </p:cNvSpPr>
          <p:nvPr>
            <p:ph type="ctrTitle"/>
          </p:nvPr>
        </p:nvSpPr>
        <p:spPr>
          <a:xfrm>
            <a:off x="3157954" y="782801"/>
            <a:ext cx="5476465" cy="704549"/>
          </a:xfrm>
        </p:spPr>
        <p:txBody>
          <a:bodyPr/>
          <a:lstStyle/>
          <a:p>
            <a:r>
              <a:rPr lang="zh-TW" altLang="en-US" dirty="0" smtClean="0"/>
              <a:t>網際網路</a:t>
            </a:r>
            <a:endParaRPr lang="zh-TW" altLang="en-US" dirty="0"/>
          </a:p>
        </p:txBody>
      </p:sp>
      <p:sp>
        <p:nvSpPr>
          <p:cNvPr id="3" name="矩形 2"/>
          <p:cNvSpPr/>
          <p:nvPr/>
        </p:nvSpPr>
        <p:spPr>
          <a:xfrm>
            <a:off x="5374296" y="1792831"/>
            <a:ext cx="3509859" cy="3046988"/>
          </a:xfrm>
          <a:prstGeom prst="rect">
            <a:avLst/>
          </a:prstGeom>
        </p:spPr>
        <p:txBody>
          <a:bodyPr wrap="square">
            <a:spAutoFit/>
          </a:bodyPr>
          <a:lstStyle/>
          <a:p>
            <a:pPr>
              <a:lnSpc>
                <a:spcPct val="120000"/>
              </a:lnSpc>
            </a:pPr>
            <a:r>
              <a:rPr lang="en-US" altLang="zh-TW" sz="2000" b="1" dirty="0" smtClean="0">
                <a:solidFill>
                  <a:schemeClr val="tx2"/>
                </a:solidFill>
                <a:latin typeface="微軟正黑體" pitchFamily="34" charset="-120"/>
                <a:ea typeface="微軟正黑體" pitchFamily="34" charset="-120"/>
                <a:hlinkClick r:id="rId3" action="ppaction://hlinksldjump"/>
              </a:rPr>
              <a:t>6-1 </a:t>
            </a:r>
            <a:r>
              <a:rPr lang="zh-TW" altLang="en-US" sz="2000" b="1" dirty="0" smtClean="0">
                <a:solidFill>
                  <a:schemeClr val="tx2"/>
                </a:solidFill>
                <a:latin typeface="微軟正黑體" pitchFamily="34" charset="-120"/>
                <a:ea typeface="微軟正黑體" pitchFamily="34" charset="-120"/>
                <a:hlinkClick r:id="rId3" action="ppaction://hlinksldjump"/>
              </a:rPr>
              <a:t>網際網路</a:t>
            </a:r>
            <a:endParaRPr lang="en-US" altLang="zh-TW" sz="2000" b="1" dirty="0" smtClean="0">
              <a:solidFill>
                <a:schemeClr val="tx2"/>
              </a:solidFill>
              <a:latin typeface="微軟正黑體" pitchFamily="34" charset="-120"/>
              <a:ea typeface="微軟正黑體" pitchFamily="34" charset="-120"/>
            </a:endParaRPr>
          </a:p>
          <a:p>
            <a:pPr>
              <a:lnSpc>
                <a:spcPct val="120000"/>
              </a:lnSpc>
            </a:pPr>
            <a:r>
              <a:rPr lang="en-US" altLang="zh-TW" sz="2000" b="1" dirty="0" smtClean="0">
                <a:solidFill>
                  <a:schemeClr val="tx2"/>
                </a:solidFill>
                <a:latin typeface="微軟正黑體" pitchFamily="34" charset="-120"/>
                <a:ea typeface="微軟正黑體" pitchFamily="34" charset="-120"/>
                <a:hlinkClick r:id="rId4" action="ppaction://hlinksldjump"/>
              </a:rPr>
              <a:t>6-2</a:t>
            </a:r>
            <a:r>
              <a:rPr lang="zh-TW" altLang="en-US" sz="2000" b="1" dirty="0" smtClean="0">
                <a:solidFill>
                  <a:schemeClr val="tx2"/>
                </a:solidFill>
                <a:latin typeface="微軟正黑體" pitchFamily="34" charset="-120"/>
                <a:ea typeface="微軟正黑體" pitchFamily="34" charset="-120"/>
                <a:hlinkClick r:id="rId4" action="ppaction://hlinksldjump"/>
              </a:rPr>
              <a:t> 資料連結層</a:t>
            </a:r>
            <a:endParaRPr lang="en-US" altLang="zh-TW" sz="2000" b="1" dirty="0" smtClean="0">
              <a:solidFill>
                <a:schemeClr val="tx2"/>
              </a:solidFill>
              <a:latin typeface="微軟正黑體" pitchFamily="34" charset="-120"/>
              <a:ea typeface="微軟正黑體" pitchFamily="34" charset="-120"/>
            </a:endParaRPr>
          </a:p>
          <a:p>
            <a:pPr>
              <a:lnSpc>
                <a:spcPct val="120000"/>
              </a:lnSpc>
            </a:pPr>
            <a:r>
              <a:rPr lang="en-US" altLang="zh-TW" sz="2000" b="1" dirty="0" smtClean="0">
                <a:solidFill>
                  <a:schemeClr val="tx2"/>
                </a:solidFill>
                <a:latin typeface="微軟正黑體" pitchFamily="34" charset="-120"/>
                <a:ea typeface="微軟正黑體" pitchFamily="34" charset="-120"/>
                <a:hlinkClick r:id="rId5" action="ppaction://hlinksldjump"/>
              </a:rPr>
              <a:t>6-3</a:t>
            </a:r>
            <a:r>
              <a:rPr lang="zh-TW" altLang="en-US" sz="2000" b="1" dirty="0" smtClean="0">
                <a:solidFill>
                  <a:schemeClr val="tx2"/>
                </a:solidFill>
                <a:latin typeface="微軟正黑體" pitchFamily="34" charset="-120"/>
                <a:ea typeface="微軟正黑體" pitchFamily="34" charset="-120"/>
                <a:hlinkClick r:id="rId5" action="ppaction://hlinksldjump"/>
              </a:rPr>
              <a:t> 網路層</a:t>
            </a:r>
            <a:endParaRPr lang="en-US" altLang="zh-TW" sz="2000" b="1" dirty="0" smtClean="0">
              <a:solidFill>
                <a:schemeClr val="tx2"/>
              </a:solidFill>
              <a:latin typeface="微軟正黑體" pitchFamily="34" charset="-120"/>
              <a:ea typeface="微軟正黑體" pitchFamily="34" charset="-120"/>
            </a:endParaRPr>
          </a:p>
          <a:p>
            <a:pPr>
              <a:lnSpc>
                <a:spcPct val="120000"/>
              </a:lnSpc>
            </a:pPr>
            <a:r>
              <a:rPr lang="en-US" altLang="zh-TW" sz="2000" b="1" dirty="0" smtClean="0">
                <a:solidFill>
                  <a:schemeClr val="tx2"/>
                </a:solidFill>
                <a:latin typeface="微軟正黑體" pitchFamily="34" charset="-120"/>
                <a:ea typeface="微軟正黑體" pitchFamily="34" charset="-120"/>
                <a:hlinkClick r:id="rId6" action="ppaction://hlinksldjump"/>
              </a:rPr>
              <a:t>6-4</a:t>
            </a:r>
            <a:r>
              <a:rPr lang="zh-TW" altLang="en-US" sz="2000" b="1" dirty="0" smtClean="0">
                <a:solidFill>
                  <a:schemeClr val="tx2"/>
                </a:solidFill>
                <a:latin typeface="微軟正黑體" pitchFamily="34" charset="-120"/>
                <a:ea typeface="微軟正黑體" pitchFamily="34" charset="-120"/>
                <a:hlinkClick r:id="rId6" action="ppaction://hlinksldjump"/>
              </a:rPr>
              <a:t> 傳輸層</a:t>
            </a:r>
            <a:endParaRPr lang="en-US" altLang="zh-TW" sz="2000" b="1" dirty="0" smtClean="0">
              <a:solidFill>
                <a:schemeClr val="tx2"/>
              </a:solidFill>
              <a:latin typeface="微軟正黑體" pitchFamily="34" charset="-120"/>
              <a:ea typeface="微軟正黑體" pitchFamily="34" charset="-120"/>
            </a:endParaRPr>
          </a:p>
          <a:p>
            <a:pPr>
              <a:lnSpc>
                <a:spcPct val="120000"/>
              </a:lnSpc>
            </a:pPr>
            <a:r>
              <a:rPr lang="en-US" altLang="zh-TW" sz="2000" b="1" dirty="0" smtClean="0">
                <a:solidFill>
                  <a:schemeClr val="tx2"/>
                </a:solidFill>
                <a:latin typeface="微軟正黑體" pitchFamily="34" charset="-120"/>
                <a:ea typeface="微軟正黑體" pitchFamily="34" charset="-120"/>
                <a:hlinkClick r:id="rId7" action="ppaction://hlinksldjump"/>
              </a:rPr>
              <a:t>6-5</a:t>
            </a:r>
            <a:r>
              <a:rPr lang="zh-TW" altLang="en-US" sz="2000" b="1" dirty="0" smtClean="0">
                <a:solidFill>
                  <a:schemeClr val="tx2"/>
                </a:solidFill>
                <a:latin typeface="微軟正黑體" pitchFamily="34" charset="-120"/>
                <a:ea typeface="微軟正黑體" pitchFamily="34" charset="-120"/>
                <a:hlinkClick r:id="rId7" action="ppaction://hlinksldjump"/>
              </a:rPr>
              <a:t> 應用層</a:t>
            </a:r>
            <a:endParaRPr lang="en-US" altLang="zh-TW" sz="2000" b="1" dirty="0" smtClean="0">
              <a:solidFill>
                <a:schemeClr val="tx2"/>
              </a:solidFill>
              <a:latin typeface="微軟正黑體" pitchFamily="34" charset="-120"/>
              <a:ea typeface="微軟正黑體" pitchFamily="34" charset="-120"/>
            </a:endParaRPr>
          </a:p>
          <a:p>
            <a:pPr>
              <a:lnSpc>
                <a:spcPct val="120000"/>
              </a:lnSpc>
            </a:pPr>
            <a:r>
              <a:rPr lang="en-US" altLang="zh-TW" sz="2000" b="1" dirty="0" smtClean="0">
                <a:solidFill>
                  <a:schemeClr val="tx2"/>
                </a:solidFill>
                <a:latin typeface="微軟正黑體" pitchFamily="34" charset="-120"/>
                <a:ea typeface="微軟正黑體" pitchFamily="34" charset="-120"/>
                <a:hlinkClick r:id="rId8" action="ppaction://hlinksldjump"/>
              </a:rPr>
              <a:t>6-6</a:t>
            </a:r>
            <a:r>
              <a:rPr lang="zh-TW" altLang="en-US" sz="2000" b="1" dirty="0" smtClean="0">
                <a:solidFill>
                  <a:schemeClr val="tx2"/>
                </a:solidFill>
                <a:latin typeface="微軟正黑體" pitchFamily="34" charset="-120"/>
                <a:ea typeface="微軟正黑體" pitchFamily="34" charset="-120"/>
                <a:hlinkClick r:id="rId8" action="ppaction://hlinksldjump"/>
              </a:rPr>
              <a:t> 網際網路的基本設定和除錯方式</a:t>
            </a:r>
            <a:endParaRPr lang="en-US" altLang="zh-TW" sz="2000" b="1" dirty="0" smtClean="0">
              <a:solidFill>
                <a:schemeClr val="tx2"/>
              </a:solidFill>
              <a:latin typeface="微軟正黑體" pitchFamily="34" charset="-120"/>
              <a:ea typeface="微軟正黑體" pitchFamily="34" charset="-120"/>
              <a:hlinkClick r:id="rId8" action="ppaction://hlinksldjump"/>
            </a:endParaRPr>
          </a:p>
          <a:p>
            <a:pPr>
              <a:lnSpc>
                <a:spcPct val="120000"/>
              </a:lnSpc>
            </a:pPr>
            <a:r>
              <a:rPr lang="en-US" altLang="zh-TW" sz="2000" b="1" dirty="0" smtClean="0">
                <a:solidFill>
                  <a:schemeClr val="tx2"/>
                </a:solidFill>
                <a:latin typeface="微軟正黑體" pitchFamily="34" charset="-120"/>
                <a:ea typeface="微軟正黑體" pitchFamily="34" charset="-120"/>
                <a:hlinkClick r:id="rId9" action="ppaction://hlinksldjump"/>
              </a:rPr>
              <a:t>6-7</a:t>
            </a:r>
            <a:r>
              <a:rPr lang="zh-TW" altLang="en-US" sz="2000" b="1" dirty="0" smtClean="0">
                <a:solidFill>
                  <a:schemeClr val="tx2"/>
                </a:solidFill>
                <a:latin typeface="微軟正黑體" pitchFamily="34" charset="-120"/>
                <a:ea typeface="微軟正黑體" pitchFamily="34" charset="-120"/>
                <a:hlinkClick r:id="rId9" action="ppaction://hlinksldjump"/>
              </a:rPr>
              <a:t> 網路模擬</a:t>
            </a:r>
            <a:r>
              <a:rPr lang="zh-TW" altLang="en-US" sz="2000" b="1" dirty="0" smtClean="0">
                <a:solidFill>
                  <a:schemeClr val="tx2"/>
                </a:solidFill>
                <a:latin typeface="微軟正黑體" pitchFamily="34" charset="-120"/>
                <a:ea typeface="微軟正黑體" pitchFamily="34" charset="-120"/>
                <a:hlinkClick r:id="rId8" action="ppaction://hlinksldjump"/>
              </a:rPr>
              <a:t> </a:t>
            </a:r>
            <a:endParaRPr lang="en-US" altLang="zh-TW" sz="2000" b="1" dirty="0">
              <a:solidFill>
                <a:schemeClr val="tx2"/>
              </a:solidFill>
              <a:latin typeface="微軟正黑體" pitchFamily="34" charset="-120"/>
              <a:ea typeface="微軟正黑體" pitchFamily="34" charset="-120"/>
            </a:endParaRPr>
          </a:p>
        </p:txBody>
      </p:sp>
      <p:pic>
        <p:nvPicPr>
          <p:cNvPr id="10" name="Picture 4"/>
          <p:cNvPicPr>
            <a:picLocks noChangeAspect="1" noChangeArrowheads="1"/>
          </p:cNvPicPr>
          <p:nvPr/>
        </p:nvPicPr>
        <p:blipFill>
          <a:blip r:embed="rId10" cstate="print">
            <a:extLst>
              <a:ext uri="{28A0092B-C50C-407E-A947-70E740481C1C}">
                <a14:useLocalDpi xmlns:a14="http://schemas.microsoft.com/office/drawing/2010/main" val="0"/>
              </a:ext>
            </a:extLst>
          </a:blip>
          <a:stretch>
            <a:fillRect/>
          </a:stretch>
        </p:blipFill>
        <p:spPr bwMode="auto">
          <a:xfrm>
            <a:off x="1225968" y="1873738"/>
            <a:ext cx="2504230" cy="2503543"/>
          </a:xfrm>
          <a:prstGeom prst="rect">
            <a:avLst/>
          </a:prstGeom>
          <a:noFill/>
          <a:ln w="57150">
            <a:solidFill>
              <a:schemeClr val="bg1"/>
            </a:solidFill>
          </a:ln>
          <a:effectLst>
            <a:outerShdw blurRad="50800" dist="38100" dir="2700000" algn="tl" rotWithShape="0">
              <a:prstClr val="black">
                <a:alpha val="40000"/>
              </a:prstClr>
            </a:outerShdw>
          </a:effectLst>
          <a:extLst/>
        </p:spPr>
      </p:pic>
      <p:pic>
        <p:nvPicPr>
          <p:cNvPr id="12" name="Picture 4"/>
          <p:cNvPicPr>
            <a:picLocks noChangeAspect="1" noChangeArrowheads="1"/>
          </p:cNvPicPr>
          <p:nvPr/>
        </p:nvPicPr>
        <p:blipFill>
          <a:blip r:embed="rId11" cstate="print">
            <a:extLst>
              <a:ext uri="{28A0092B-C50C-407E-A947-70E740481C1C}">
                <a14:useLocalDpi xmlns:a14="http://schemas.microsoft.com/office/drawing/2010/main" val="0"/>
              </a:ext>
            </a:extLst>
          </a:blip>
          <a:stretch>
            <a:fillRect/>
          </a:stretch>
        </p:blipFill>
        <p:spPr bwMode="auto">
          <a:xfrm rot="21401888">
            <a:off x="1229156" y="2064319"/>
            <a:ext cx="2504230" cy="2503543"/>
          </a:xfrm>
          <a:prstGeom prst="rect">
            <a:avLst/>
          </a:prstGeom>
          <a:noFill/>
          <a:ln w="57150">
            <a:solidFill>
              <a:schemeClr val="bg1"/>
            </a:solidFill>
          </a:ln>
          <a:effectLst>
            <a:outerShdw blurRad="50800" dist="38100" dir="2700000" algn="tl" rotWithShape="0">
              <a:prstClr val="black">
                <a:alpha val="40000"/>
              </a:prstClr>
            </a:outerShdw>
          </a:effectLst>
          <a:extLst/>
        </p:spPr>
      </p:pic>
      <p:pic>
        <p:nvPicPr>
          <p:cNvPr id="13" name="Picture 4"/>
          <p:cNvPicPr>
            <a:picLocks noChangeAspect="1" noChangeArrowheads="1"/>
          </p:cNvPicPr>
          <p:nvPr/>
        </p:nvPicPr>
        <p:blipFill>
          <a:blip r:embed="rId11" cstate="print">
            <a:extLst>
              <a:ext uri="{28A0092B-C50C-407E-A947-70E740481C1C}">
                <a14:useLocalDpi xmlns:a14="http://schemas.microsoft.com/office/drawing/2010/main" val="0"/>
              </a:ext>
            </a:extLst>
          </a:blip>
          <a:stretch>
            <a:fillRect/>
          </a:stretch>
        </p:blipFill>
        <p:spPr bwMode="auto">
          <a:xfrm rot="21077218">
            <a:off x="1372356" y="2296931"/>
            <a:ext cx="2504230" cy="2503543"/>
          </a:xfrm>
          <a:prstGeom prst="rect">
            <a:avLst/>
          </a:prstGeom>
          <a:noFill/>
          <a:ln w="57150">
            <a:solidFill>
              <a:schemeClr val="bg1"/>
            </a:solidFill>
          </a:ln>
          <a:effectLst>
            <a:outerShdw blurRad="50800" dist="38100" dir="2700000" algn="tl" rotWithShape="0">
              <a:prstClr val="black">
                <a:alpha val="40000"/>
              </a:prstClr>
            </a:outerShdw>
          </a:effectLst>
          <a:extLst/>
        </p:spPr>
      </p:pic>
    </p:spTree>
    <p:extLst>
      <p:ext uri="{BB962C8B-B14F-4D97-AF65-F5344CB8AC3E}">
        <p14:creationId xmlns:p14="http://schemas.microsoft.com/office/powerpoint/2010/main" val="164374890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Title 1"/>
          <p:cNvSpPr>
            <a:spLocks noGrp="1"/>
          </p:cNvSpPr>
          <p:nvPr>
            <p:ph type="title"/>
          </p:nvPr>
        </p:nvSpPr>
        <p:spPr/>
        <p:txBody>
          <a:bodyPr/>
          <a:lstStyle/>
          <a:p>
            <a:r>
              <a:rPr lang="zh-TW" altLang="en-US" smtClean="0"/>
              <a:t>網際網路的歷史</a:t>
            </a:r>
            <a:endParaRPr lang="zh-TW" altLang="en-US" dirty="0" smtClean="0"/>
          </a:p>
        </p:txBody>
      </p:sp>
      <p:sp>
        <p:nvSpPr>
          <p:cNvPr id="3" name="內容版面配置區 2"/>
          <p:cNvSpPr>
            <a:spLocks noGrp="1"/>
          </p:cNvSpPr>
          <p:nvPr>
            <p:ph idx="1"/>
          </p:nvPr>
        </p:nvSpPr>
        <p:spPr/>
        <p:txBody>
          <a:bodyPr/>
          <a:lstStyle/>
          <a:p>
            <a:endParaRPr lang="zh-TW" altLang="en-US"/>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1670" y="1356615"/>
            <a:ext cx="5760000" cy="37002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572198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Title 1"/>
          <p:cNvSpPr>
            <a:spLocks noGrp="1"/>
          </p:cNvSpPr>
          <p:nvPr>
            <p:ph type="title"/>
          </p:nvPr>
        </p:nvSpPr>
        <p:spPr/>
        <p:txBody>
          <a:bodyPr/>
          <a:lstStyle/>
          <a:p>
            <a:r>
              <a:rPr lang="zh-TW" altLang="en-US" smtClean="0"/>
              <a:t>網際網路的歷史</a:t>
            </a:r>
            <a:r>
              <a:rPr lang="en-US" altLang="zh-TW" smtClean="0"/>
              <a:t>(</a:t>
            </a:r>
            <a:r>
              <a:rPr lang="zh-TW" altLang="en-US" smtClean="0"/>
              <a:t>續</a:t>
            </a:r>
            <a:r>
              <a:rPr lang="en-US" altLang="zh-TW" smtClean="0"/>
              <a:t>)</a:t>
            </a:r>
            <a:endParaRPr lang="zh-TW" altLang="en-US" dirty="0" smtClean="0"/>
          </a:p>
        </p:txBody>
      </p:sp>
      <p:sp>
        <p:nvSpPr>
          <p:cNvPr id="3" name="內容版面配置區 2"/>
          <p:cNvSpPr>
            <a:spLocks noGrp="1"/>
          </p:cNvSpPr>
          <p:nvPr>
            <p:ph idx="1"/>
          </p:nvPr>
        </p:nvSpPr>
        <p:spPr/>
        <p:txBody>
          <a:bodyPr/>
          <a:lstStyle/>
          <a:p>
            <a:endParaRPr lang="zh-TW" altLang="en-US"/>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81690" y="1289741"/>
            <a:ext cx="5535615" cy="29151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81690" y="1605412"/>
            <a:ext cx="5535615" cy="32161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836517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Title 1"/>
          <p:cNvSpPr>
            <a:spLocks noGrp="1"/>
          </p:cNvSpPr>
          <p:nvPr>
            <p:ph type="title"/>
          </p:nvPr>
        </p:nvSpPr>
        <p:spPr/>
        <p:txBody>
          <a:bodyPr/>
          <a:lstStyle/>
          <a:p>
            <a:r>
              <a:rPr lang="zh-TW" altLang="en-US" smtClean="0"/>
              <a:t>網際網路的歷史</a:t>
            </a:r>
            <a:r>
              <a:rPr lang="en-US" altLang="zh-TW" smtClean="0"/>
              <a:t>(</a:t>
            </a:r>
            <a:r>
              <a:rPr lang="zh-TW" altLang="en-US" smtClean="0"/>
              <a:t>續</a:t>
            </a:r>
            <a:r>
              <a:rPr lang="en-US" altLang="zh-TW" smtClean="0"/>
              <a:t>)</a:t>
            </a:r>
            <a:endParaRPr lang="zh-TW" altLang="en-US" dirty="0" smtClean="0"/>
          </a:p>
        </p:txBody>
      </p:sp>
      <p:sp>
        <p:nvSpPr>
          <p:cNvPr id="3" name="內容版面配置區 2"/>
          <p:cNvSpPr>
            <a:spLocks noGrp="1"/>
          </p:cNvSpPr>
          <p:nvPr>
            <p:ph idx="1"/>
          </p:nvPr>
        </p:nvSpPr>
        <p:spPr/>
        <p:txBody>
          <a:bodyPr/>
          <a:lstStyle/>
          <a:p>
            <a:endParaRPr lang="zh-TW" altLang="en-US"/>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84223" y="1387641"/>
            <a:ext cx="4773042" cy="36143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94277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6-2</a:t>
            </a:r>
            <a:r>
              <a:rPr lang="zh-TW" altLang="en-US" dirty="0" smtClean="0"/>
              <a:t> 資料連結層</a:t>
            </a:r>
            <a:endParaRPr lang="zh-TW" altLang="en-US" dirty="0"/>
          </a:p>
        </p:txBody>
      </p:sp>
      <p:sp>
        <p:nvSpPr>
          <p:cNvPr id="3" name="內容版面配置區 2"/>
          <p:cNvSpPr>
            <a:spLocks noGrp="1"/>
          </p:cNvSpPr>
          <p:nvPr>
            <p:ph idx="1"/>
          </p:nvPr>
        </p:nvSpPr>
        <p:spPr/>
        <p:txBody>
          <a:bodyPr>
            <a:normAutofit/>
          </a:bodyPr>
          <a:lstStyle/>
          <a:p>
            <a:r>
              <a:rPr lang="zh-TW" altLang="en-US" dirty="0" smtClean="0"/>
              <a:t>資料連結層所使用的通訊協定往往是取決於使用者上網時所使用的網路介面。</a:t>
            </a:r>
            <a:endParaRPr lang="en-US" altLang="zh-TW" dirty="0" smtClean="0"/>
          </a:p>
          <a:p>
            <a:r>
              <a:rPr lang="zh-TW" altLang="en-US" dirty="0" smtClean="0"/>
              <a:t>使用雙絞線進行連接的有線網路卡，其資料連結層常常是使用</a:t>
            </a:r>
            <a:r>
              <a:rPr lang="en-US" altLang="zh-TW" dirty="0" smtClean="0"/>
              <a:t>IEEE 802.3</a:t>
            </a:r>
            <a:r>
              <a:rPr lang="zh-TW" altLang="en-US" dirty="0" smtClean="0"/>
              <a:t>或是</a:t>
            </a:r>
            <a:r>
              <a:rPr lang="en-US" altLang="zh-TW" dirty="0" smtClean="0"/>
              <a:t>Ethernet</a:t>
            </a:r>
            <a:r>
              <a:rPr lang="zh-TW" altLang="en-US" dirty="0" smtClean="0"/>
              <a:t>協定。</a:t>
            </a:r>
          </a:p>
        </p:txBody>
      </p:sp>
    </p:spTree>
    <p:extLst>
      <p:ext uri="{BB962C8B-B14F-4D97-AF65-F5344CB8AC3E}">
        <p14:creationId xmlns:p14="http://schemas.microsoft.com/office/powerpoint/2010/main" val="11817910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6-2</a:t>
            </a:r>
            <a:r>
              <a:rPr lang="zh-TW" altLang="en-US" dirty="0"/>
              <a:t> 資料連結層</a:t>
            </a:r>
          </a:p>
        </p:txBody>
      </p:sp>
      <p:sp>
        <p:nvSpPr>
          <p:cNvPr id="3" name="內容版面配置區 2"/>
          <p:cNvSpPr>
            <a:spLocks noGrp="1"/>
          </p:cNvSpPr>
          <p:nvPr>
            <p:ph idx="1"/>
          </p:nvPr>
        </p:nvSpPr>
        <p:spPr/>
        <p:txBody>
          <a:bodyPr/>
          <a:lstStyle/>
          <a:p>
            <a:r>
              <a:rPr lang="zh-TW" altLang="en-US" dirty="0"/>
              <a:t>使用無線網路卡存取網路的話，資料連結層常常是使用</a:t>
            </a:r>
            <a:r>
              <a:rPr lang="en-US" altLang="zh-TW" dirty="0"/>
              <a:t>IEEE 802.11</a:t>
            </a:r>
            <a:r>
              <a:rPr lang="zh-TW" altLang="en-US" dirty="0"/>
              <a:t>協定</a:t>
            </a:r>
            <a:r>
              <a:rPr lang="zh-TW" altLang="en-US" dirty="0" smtClean="0"/>
              <a:t>。</a:t>
            </a:r>
            <a:endParaRPr lang="en-US" altLang="zh-TW" dirty="0" smtClean="0"/>
          </a:p>
          <a:p>
            <a:r>
              <a:rPr lang="zh-TW" altLang="en-US" dirty="0"/>
              <a:t>每一個網路裝置都會有一個硬體編號加以識別，常稱為</a:t>
            </a:r>
            <a:r>
              <a:rPr lang="en-US" altLang="zh-TW" dirty="0"/>
              <a:t>MAC</a:t>
            </a:r>
            <a:r>
              <a:rPr lang="zh-TW" altLang="en-US" dirty="0"/>
              <a:t>（</a:t>
            </a:r>
            <a:r>
              <a:rPr lang="en-US" altLang="zh-TW" dirty="0"/>
              <a:t>Media Access Control</a:t>
            </a:r>
            <a:r>
              <a:rPr lang="zh-TW" altLang="en-US" dirty="0"/>
              <a:t>）位址或是實體位址。</a:t>
            </a:r>
            <a:endParaRPr lang="en-US" altLang="zh-TW" dirty="0"/>
          </a:p>
          <a:p>
            <a:endParaRPr lang="zh-TW" altLang="en-US" dirty="0"/>
          </a:p>
          <a:p>
            <a:endParaRPr lang="zh-TW" altLang="en-US" dirty="0"/>
          </a:p>
        </p:txBody>
      </p:sp>
    </p:spTree>
    <p:extLst>
      <p:ext uri="{BB962C8B-B14F-4D97-AF65-F5344CB8AC3E}">
        <p14:creationId xmlns:p14="http://schemas.microsoft.com/office/powerpoint/2010/main" val="41221136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mtClean="0"/>
              <a:t>6-2</a:t>
            </a:r>
            <a:r>
              <a:rPr lang="zh-TW" altLang="en-US" smtClean="0"/>
              <a:t> 資料連結層</a:t>
            </a:r>
            <a:endParaRPr lang="zh-TW" altLang="en-US" dirty="0"/>
          </a:p>
        </p:txBody>
      </p:sp>
      <p:sp>
        <p:nvSpPr>
          <p:cNvPr id="3" name="內容版面配置區 2"/>
          <p:cNvSpPr>
            <a:spLocks noGrp="1"/>
          </p:cNvSpPr>
          <p:nvPr>
            <p:ph idx="1"/>
          </p:nvPr>
        </p:nvSpPr>
        <p:spPr/>
        <p:txBody>
          <a:bodyPr>
            <a:normAutofit fontScale="92500"/>
          </a:bodyPr>
          <a:lstStyle/>
          <a:p>
            <a:r>
              <a:rPr lang="zh-TW" altLang="en-US" smtClean="0"/>
              <a:t>實體位址常常是</a:t>
            </a:r>
            <a:r>
              <a:rPr lang="en-US" altLang="zh-TW" smtClean="0"/>
              <a:t>6</a:t>
            </a:r>
            <a:r>
              <a:rPr lang="zh-TW" altLang="en-US" smtClean="0"/>
              <a:t>組</a:t>
            </a:r>
            <a:r>
              <a:rPr lang="en-US" altLang="zh-TW" smtClean="0"/>
              <a:t>8-bits</a:t>
            </a:r>
            <a:r>
              <a:rPr lang="zh-TW" altLang="en-US" smtClean="0"/>
              <a:t>數字以</a:t>
            </a:r>
            <a:r>
              <a:rPr lang="en-US" altLang="zh-TW" smtClean="0"/>
              <a:t>16</a:t>
            </a:r>
            <a:r>
              <a:rPr lang="zh-TW" altLang="en-US" smtClean="0"/>
              <a:t>進位的方式表示，每一組數字以「</a:t>
            </a:r>
            <a:r>
              <a:rPr lang="en-US" altLang="zh-TW" smtClean="0"/>
              <a:t>-</a:t>
            </a:r>
            <a:r>
              <a:rPr lang="zh-TW" altLang="en-US" smtClean="0"/>
              <a:t>」減號或是「</a:t>
            </a:r>
            <a:r>
              <a:rPr lang="en-US" altLang="zh-TW" smtClean="0"/>
              <a:t>:</a:t>
            </a:r>
            <a:r>
              <a:rPr lang="zh-TW" altLang="en-US" smtClean="0"/>
              <a:t>」冒號分隔。</a:t>
            </a:r>
            <a:endParaRPr lang="en-US" altLang="zh-TW" smtClean="0"/>
          </a:p>
          <a:p>
            <a:r>
              <a:rPr lang="zh-TW" altLang="en-US" smtClean="0"/>
              <a:t>在</a:t>
            </a:r>
            <a:r>
              <a:rPr lang="en-US" altLang="zh-TW" smtClean="0"/>
              <a:t>Windows</a:t>
            </a:r>
            <a:r>
              <a:rPr lang="zh-TW" altLang="en-US" smtClean="0"/>
              <a:t>系統裡，可以使用「</a:t>
            </a:r>
            <a:r>
              <a:rPr lang="en-US" altLang="zh-TW" smtClean="0"/>
              <a:t>ipconfig /all</a:t>
            </a:r>
            <a:r>
              <a:rPr lang="zh-TW" altLang="en-US" smtClean="0"/>
              <a:t>」指令，列出系統裡所有的網路介面卡和其硬體位址。</a:t>
            </a:r>
            <a:endParaRPr lang="zh-TW" altLang="en-US" dirty="0"/>
          </a:p>
        </p:txBody>
      </p:sp>
    </p:spTree>
    <p:extLst>
      <p:ext uri="{BB962C8B-B14F-4D97-AF65-F5344CB8AC3E}">
        <p14:creationId xmlns:p14="http://schemas.microsoft.com/office/powerpoint/2010/main" val="253114943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mtClean="0"/>
              <a:t>6-2</a:t>
            </a:r>
            <a:r>
              <a:rPr lang="zh-TW" altLang="en-US" smtClean="0"/>
              <a:t> 資料連結層</a:t>
            </a:r>
            <a:endParaRPr lang="zh-TW" altLang="en-US" dirty="0"/>
          </a:p>
        </p:txBody>
      </p:sp>
      <p:sp>
        <p:nvSpPr>
          <p:cNvPr id="3" name="內容版面配置區 2"/>
          <p:cNvSpPr>
            <a:spLocks noGrp="1"/>
          </p:cNvSpPr>
          <p:nvPr>
            <p:ph idx="1"/>
          </p:nvPr>
        </p:nvSpPr>
        <p:spPr/>
        <p:txBody>
          <a:bodyPr>
            <a:normAutofit fontScale="85000" lnSpcReduction="10000"/>
          </a:bodyPr>
          <a:lstStyle/>
          <a:p>
            <a:r>
              <a:rPr lang="zh-TW" altLang="en-US" dirty="0" smtClean="0"/>
              <a:t>網路上有許多網站提供透過實體位址查詢製造商的服務</a:t>
            </a:r>
            <a:endParaRPr lang="en-US" altLang="zh-TW" dirty="0" smtClean="0"/>
          </a:p>
          <a:p>
            <a:pPr lvl="1" algn="l"/>
            <a:r>
              <a:rPr lang="zh-TW" altLang="en-US" dirty="0" smtClean="0"/>
              <a:t>官方的組織識別代碼列表</a:t>
            </a:r>
            <a:r>
              <a:rPr lang="en-US" altLang="zh-TW" dirty="0" smtClean="0"/>
              <a:t/>
            </a:r>
            <a:br>
              <a:rPr lang="en-US" altLang="zh-TW" dirty="0" smtClean="0"/>
            </a:br>
            <a:r>
              <a:rPr lang="en-US" altLang="zh-TW" dirty="0" smtClean="0"/>
              <a:t>IEEE – SA –Registration </a:t>
            </a:r>
            <a:r>
              <a:rPr lang="en-US" altLang="zh-TW" dirty="0" err="1" smtClean="0"/>
              <a:t>AuthorityOUI</a:t>
            </a:r>
            <a:r>
              <a:rPr lang="en-US" altLang="zh-TW" dirty="0" smtClean="0"/>
              <a:t> Public Listing</a:t>
            </a:r>
            <a:r>
              <a:rPr lang="zh-TW" altLang="en-US" dirty="0" smtClean="0"/>
              <a:t>（</a:t>
            </a:r>
            <a:r>
              <a:rPr lang="en-US" altLang="zh-TW" dirty="0" smtClean="0">
                <a:hlinkClick r:id="rId2"/>
              </a:rPr>
              <a:t>http://standards.ieee.org/develop/regauth/oui/public.html</a:t>
            </a:r>
            <a:r>
              <a:rPr lang="zh-TW" altLang="en-US" dirty="0" smtClean="0"/>
              <a:t>）</a:t>
            </a:r>
            <a:endParaRPr lang="en-US" altLang="zh-TW" dirty="0" smtClean="0"/>
          </a:p>
          <a:p>
            <a:pPr lvl="1"/>
            <a:r>
              <a:rPr lang="zh-TW" altLang="en-US" dirty="0" smtClean="0"/>
              <a:t>坊間的「</a:t>
            </a:r>
            <a:r>
              <a:rPr lang="en-US" altLang="zh-TW" dirty="0" smtClean="0"/>
              <a:t>MACVendorLookup.com</a:t>
            </a:r>
            <a:r>
              <a:rPr lang="zh-TW" altLang="en-US" dirty="0" smtClean="0"/>
              <a:t>」都可以將實體位址的前三組數字輸入，查詢其相對應的製造商</a:t>
            </a:r>
            <a:r>
              <a:rPr lang="zh-TW" altLang="en-US" dirty="0"/>
              <a:t>。</a:t>
            </a:r>
          </a:p>
        </p:txBody>
      </p:sp>
    </p:spTree>
    <p:extLst>
      <p:ext uri="{BB962C8B-B14F-4D97-AF65-F5344CB8AC3E}">
        <p14:creationId xmlns:p14="http://schemas.microsoft.com/office/powerpoint/2010/main" val="221870194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6-2</a:t>
            </a:r>
            <a:r>
              <a:rPr lang="zh-TW" altLang="en-US" dirty="0" smtClean="0"/>
              <a:t> 資料連結層</a:t>
            </a:r>
            <a:endParaRPr lang="zh-TW" altLang="en-US" dirty="0"/>
          </a:p>
        </p:txBody>
      </p:sp>
      <p:sp>
        <p:nvSpPr>
          <p:cNvPr id="3" name="內容版面配置區 2"/>
          <p:cNvSpPr>
            <a:spLocks noGrp="1"/>
          </p:cNvSpPr>
          <p:nvPr>
            <p:ph idx="1"/>
          </p:nvPr>
        </p:nvSpPr>
        <p:spPr>
          <a:xfrm>
            <a:off x="457200" y="1559137"/>
            <a:ext cx="8229600" cy="2934224"/>
          </a:xfrm>
        </p:spPr>
        <p:txBody>
          <a:bodyPr/>
          <a:lstStyle/>
          <a:p>
            <a:r>
              <a:rPr lang="zh-TW" altLang="en-US" dirty="0" smtClean="0"/>
              <a:t>在</a:t>
            </a:r>
            <a:r>
              <a:rPr lang="en-US" altLang="zh-TW" dirty="0" smtClean="0"/>
              <a:t>Windows 8.1</a:t>
            </a:r>
            <a:r>
              <a:rPr lang="zh-TW" altLang="en-US" dirty="0" smtClean="0"/>
              <a:t>下使用「</a:t>
            </a:r>
            <a:r>
              <a:rPr lang="en-US" altLang="zh-TW" dirty="0" smtClean="0"/>
              <a:t>ipconfig /all</a:t>
            </a:r>
            <a:r>
              <a:rPr lang="zh-TW" altLang="en-US" dirty="0" smtClean="0"/>
              <a:t>」顯示出來的部分網路卡資訊。</a:t>
            </a:r>
            <a:endParaRPr lang="en-US" altLang="zh-TW" dirty="0" smtClean="0"/>
          </a:p>
          <a:p>
            <a:r>
              <a:rPr lang="zh-TW" altLang="en-US" dirty="0" smtClean="0"/>
              <a:t>圖中包含一張有線網路卡（乙太網路）以及一張無線網路卡的資訊。</a:t>
            </a:r>
            <a:endParaRPr lang="zh-TW" altLang="en-US" dirty="0"/>
          </a:p>
        </p:txBody>
      </p:sp>
    </p:spTree>
    <p:extLst>
      <p:ext uri="{BB962C8B-B14F-4D97-AF65-F5344CB8AC3E}">
        <p14:creationId xmlns:p14="http://schemas.microsoft.com/office/powerpoint/2010/main" val="3620695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6-2</a:t>
            </a:r>
            <a:r>
              <a:rPr lang="zh-TW" altLang="en-US" dirty="0"/>
              <a:t> 資料連結層</a:t>
            </a:r>
          </a:p>
        </p:txBody>
      </p:sp>
      <p:sp>
        <p:nvSpPr>
          <p:cNvPr id="3" name="內容版面配置區 2"/>
          <p:cNvSpPr>
            <a:spLocks noGrp="1"/>
          </p:cNvSpPr>
          <p:nvPr>
            <p:ph idx="1"/>
          </p:nvPr>
        </p:nvSpPr>
        <p:spPr/>
        <p:txBody>
          <a:bodyPr/>
          <a:lstStyle/>
          <a:p>
            <a:endParaRPr lang="zh-TW" altLang="en-US"/>
          </a:p>
        </p:txBody>
      </p:sp>
      <p:pic>
        <p:nvPicPr>
          <p:cNvPr id="4"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231740" y="1509304"/>
            <a:ext cx="4696474" cy="32226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8478739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Title 1"/>
          <p:cNvSpPr>
            <a:spLocks noGrp="1"/>
          </p:cNvSpPr>
          <p:nvPr>
            <p:ph type="title"/>
          </p:nvPr>
        </p:nvSpPr>
        <p:spPr/>
        <p:txBody>
          <a:bodyPr/>
          <a:lstStyle/>
          <a:p>
            <a:r>
              <a:rPr lang="en-US" altLang="zh-TW" smtClean="0"/>
              <a:t>6-3 </a:t>
            </a:r>
            <a:r>
              <a:rPr lang="zh-TW" altLang="en-US" smtClean="0"/>
              <a:t>網路層</a:t>
            </a:r>
            <a:endParaRPr lang="zh-TW" altLang="en-US" dirty="0" smtClean="0"/>
          </a:p>
        </p:txBody>
      </p:sp>
      <p:sp>
        <p:nvSpPr>
          <p:cNvPr id="92163" name="Content Placeholder 2"/>
          <p:cNvSpPr>
            <a:spLocks noGrp="1"/>
          </p:cNvSpPr>
          <p:nvPr>
            <p:ph idx="1"/>
          </p:nvPr>
        </p:nvSpPr>
        <p:spPr/>
        <p:txBody>
          <a:bodyPr>
            <a:normAutofit/>
          </a:bodyPr>
          <a:lstStyle/>
          <a:p>
            <a:r>
              <a:rPr lang="zh-TW" altLang="en-US" dirty="0" smtClean="0"/>
              <a:t>網路層重要的功能包括</a:t>
            </a:r>
            <a:r>
              <a:rPr lang="zh-TW" altLang="en-US" dirty="0"/>
              <a:t>：</a:t>
            </a:r>
            <a:endParaRPr lang="en-US" altLang="zh-TW" dirty="0" smtClean="0"/>
          </a:p>
          <a:p>
            <a:pPr lvl="1" algn="l"/>
            <a:r>
              <a:rPr lang="zh-TW" altLang="en-US" dirty="0" smtClean="0"/>
              <a:t>網路位址</a:t>
            </a:r>
            <a:r>
              <a:rPr lang="en-US" altLang="zh-TW" dirty="0" smtClean="0"/>
              <a:t> (addressing)</a:t>
            </a:r>
            <a:r>
              <a:rPr lang="zh-TW" altLang="en-US" dirty="0" smtClean="0"/>
              <a:t>。</a:t>
            </a:r>
            <a:endParaRPr lang="en-US" altLang="zh-TW" dirty="0" smtClean="0"/>
          </a:p>
          <a:p>
            <a:pPr lvl="1" algn="l"/>
            <a:r>
              <a:rPr lang="zh-TW" altLang="en-US" dirty="0" smtClean="0"/>
              <a:t>資料切割</a:t>
            </a:r>
            <a:r>
              <a:rPr lang="en-US" altLang="zh-TW" dirty="0" smtClean="0"/>
              <a:t> (fragmentation)</a:t>
            </a:r>
            <a:r>
              <a:rPr lang="zh-TW" altLang="en-US" dirty="0" smtClean="0"/>
              <a:t>。</a:t>
            </a:r>
            <a:endParaRPr lang="en-US" altLang="zh-TW" dirty="0" smtClean="0"/>
          </a:p>
          <a:p>
            <a:pPr lvl="1" algn="l"/>
            <a:r>
              <a:rPr lang="zh-TW" altLang="en-US" dirty="0" smtClean="0"/>
              <a:t>網路路由</a:t>
            </a:r>
            <a:r>
              <a:rPr lang="en-US" altLang="zh-TW" dirty="0" smtClean="0"/>
              <a:t> (routing)</a:t>
            </a:r>
            <a:r>
              <a:rPr lang="zh-TW" altLang="en-US" dirty="0" smtClean="0"/>
              <a:t>。</a:t>
            </a:r>
            <a:endParaRPr lang="en-US" altLang="zh-TW" dirty="0" smtClean="0"/>
          </a:p>
          <a:p>
            <a:r>
              <a:rPr lang="zh-TW" altLang="en-US" dirty="0" smtClean="0"/>
              <a:t>常用的網路層協定為</a:t>
            </a:r>
            <a:r>
              <a:rPr lang="en-US" altLang="zh-TW" dirty="0" smtClean="0"/>
              <a:t>IPv4</a:t>
            </a:r>
            <a:r>
              <a:rPr lang="zh-TW" altLang="en-US" dirty="0" smtClean="0"/>
              <a:t>及</a:t>
            </a:r>
            <a:r>
              <a:rPr lang="en-US" altLang="zh-TW" dirty="0" smtClean="0"/>
              <a:t>IPv6</a:t>
            </a:r>
            <a:r>
              <a:rPr lang="zh-TW" altLang="en-US" dirty="0" smtClean="0"/>
              <a:t>。</a:t>
            </a:r>
            <a:endParaRPr lang="en-US" altLang="zh-TW" dirty="0" smtClean="0"/>
          </a:p>
        </p:txBody>
      </p:sp>
    </p:spTree>
    <p:extLst>
      <p:ext uri="{BB962C8B-B14F-4D97-AF65-F5344CB8AC3E}">
        <p14:creationId xmlns:p14="http://schemas.microsoft.com/office/powerpoint/2010/main" val="18085425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p:cNvSpPr>
            <a:spLocks noGrp="1" noChangeArrowheads="1"/>
          </p:cNvSpPr>
          <p:nvPr>
            <p:ph type="title"/>
          </p:nvPr>
        </p:nvSpPr>
        <p:spPr/>
        <p:txBody>
          <a:bodyPr/>
          <a:lstStyle/>
          <a:p>
            <a:r>
              <a:rPr lang="en-US" altLang="zh-TW" dirty="0" smtClean="0"/>
              <a:t>6-1 </a:t>
            </a:r>
            <a:r>
              <a:rPr lang="zh-TW" altLang="en-US" dirty="0" smtClean="0"/>
              <a:t>網際網路</a:t>
            </a:r>
          </a:p>
        </p:txBody>
      </p:sp>
      <p:sp>
        <p:nvSpPr>
          <p:cNvPr id="82947" name="Rectangle 3"/>
          <p:cNvSpPr>
            <a:spLocks noGrp="1" noChangeArrowheads="1"/>
          </p:cNvSpPr>
          <p:nvPr>
            <p:ph idx="1"/>
          </p:nvPr>
        </p:nvSpPr>
        <p:spPr/>
        <p:txBody>
          <a:bodyPr>
            <a:normAutofit/>
          </a:bodyPr>
          <a:lstStyle/>
          <a:p>
            <a:r>
              <a:rPr lang="zh-TW" altLang="en-US" dirty="0" smtClean="0"/>
              <a:t>「網路」和「網際網路」是常混淆的二個名詞。</a:t>
            </a:r>
            <a:endParaRPr lang="en-US" altLang="zh-TW" dirty="0" smtClean="0"/>
          </a:p>
          <a:p>
            <a:pPr lvl="1"/>
            <a:r>
              <a:rPr lang="zh-TW" altLang="en-US" dirty="0" smtClean="0"/>
              <a:t>網路：把電腦與電腦使用網路線相連成網。</a:t>
            </a:r>
          </a:p>
          <a:p>
            <a:pPr lvl="1"/>
            <a:r>
              <a:rPr lang="zh-TW" altLang="en-US" dirty="0" smtClean="0"/>
              <a:t>網際網路（</a:t>
            </a:r>
            <a:r>
              <a:rPr lang="en-US" altLang="zh-TW" dirty="0" smtClean="0"/>
              <a:t>Internet</a:t>
            </a:r>
            <a:r>
              <a:rPr lang="zh-TW" altLang="en-US" dirty="0" smtClean="0"/>
              <a:t>）：連結各個網路所成的大型網路</a:t>
            </a:r>
            <a:r>
              <a:rPr lang="en-US" altLang="zh-TW" dirty="0" smtClean="0"/>
              <a:t>(inter-network)</a:t>
            </a:r>
            <a:r>
              <a:rPr lang="zh-TW" altLang="en-US" dirty="0" smtClean="0"/>
              <a:t>，特指今日全球個人電腦等設備所連結上的大型網路。</a:t>
            </a:r>
          </a:p>
        </p:txBody>
      </p:sp>
    </p:spTree>
    <p:extLst>
      <p:ext uri="{BB962C8B-B14F-4D97-AF65-F5344CB8AC3E}">
        <p14:creationId xmlns:p14="http://schemas.microsoft.com/office/powerpoint/2010/main" val="6087380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標題 1"/>
          <p:cNvSpPr>
            <a:spLocks noGrp="1"/>
          </p:cNvSpPr>
          <p:nvPr>
            <p:ph type="title"/>
          </p:nvPr>
        </p:nvSpPr>
        <p:spPr/>
        <p:txBody>
          <a:bodyPr/>
          <a:lstStyle/>
          <a:p>
            <a:r>
              <a:rPr lang="zh-TW" altLang="en-US" smtClean="0"/>
              <a:t>網路位址</a:t>
            </a:r>
            <a:endParaRPr lang="zh-TW" altLang="en-US" dirty="0" smtClean="0"/>
          </a:p>
        </p:txBody>
      </p:sp>
      <p:sp>
        <p:nvSpPr>
          <p:cNvPr id="93187" name="內容版面配置區 2"/>
          <p:cNvSpPr>
            <a:spLocks noGrp="1"/>
          </p:cNvSpPr>
          <p:nvPr>
            <p:ph idx="1"/>
          </p:nvPr>
        </p:nvSpPr>
        <p:spPr/>
        <p:txBody>
          <a:bodyPr/>
          <a:lstStyle/>
          <a:p>
            <a:r>
              <a:rPr lang="zh-TW" altLang="en-US" dirty="0" smtClean="0"/>
              <a:t>每一個連上網際網路的主機，都必須要有一個可以在網路上識別的位址。</a:t>
            </a:r>
            <a:endParaRPr lang="en-US" altLang="zh-TW" dirty="0" smtClean="0"/>
          </a:p>
          <a:p>
            <a:r>
              <a:rPr lang="zh-TW" altLang="en-US" dirty="0" smtClean="0"/>
              <a:t>這個位址便是在網路層裡定義的，而這也是網路層裡最基本的</a:t>
            </a:r>
            <a:r>
              <a:rPr lang="zh-TW" altLang="en-US" dirty="0" smtClean="0"/>
              <a:t>功能。</a:t>
            </a:r>
            <a:endParaRPr lang="en-US" altLang="zh-TW" dirty="0" smtClean="0"/>
          </a:p>
        </p:txBody>
      </p:sp>
    </p:spTree>
    <p:extLst>
      <p:ext uri="{BB962C8B-B14F-4D97-AF65-F5344CB8AC3E}">
        <p14:creationId xmlns:p14="http://schemas.microsoft.com/office/powerpoint/2010/main" val="17598639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傳統</a:t>
            </a:r>
            <a:r>
              <a:rPr lang="en-US" altLang="zh-TW" dirty="0"/>
              <a:t>IP</a:t>
            </a:r>
            <a:r>
              <a:rPr lang="zh-TW" altLang="en-US" dirty="0"/>
              <a:t>分段表示</a:t>
            </a:r>
          </a:p>
        </p:txBody>
      </p:sp>
      <p:sp>
        <p:nvSpPr>
          <p:cNvPr id="3" name="內容版面配置區 2"/>
          <p:cNvSpPr>
            <a:spLocks noGrp="1"/>
          </p:cNvSpPr>
          <p:nvPr>
            <p:ph idx="1"/>
          </p:nvPr>
        </p:nvSpPr>
        <p:spPr/>
        <p:txBody>
          <a:bodyPr/>
          <a:lstStyle/>
          <a:p>
            <a:endParaRPr lang="zh-TW" altLang="en-US"/>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6565" y="1806665"/>
            <a:ext cx="7722350" cy="23790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4746419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私有</a:t>
            </a:r>
            <a:r>
              <a:rPr lang="en-US" altLang="zh-TW" dirty="0"/>
              <a:t>IP</a:t>
            </a:r>
            <a:r>
              <a:rPr lang="zh-TW" altLang="en-US" dirty="0"/>
              <a:t>位址列表</a:t>
            </a: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6565" y="1896675"/>
            <a:ext cx="7542330" cy="140150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5271297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資料切割與組裝</a:t>
            </a:r>
            <a:endParaRPr lang="zh-TW" altLang="en-US" dirty="0"/>
          </a:p>
        </p:txBody>
      </p:sp>
      <p:sp>
        <p:nvSpPr>
          <p:cNvPr id="3" name="內容版面配置區 2"/>
          <p:cNvSpPr>
            <a:spLocks noGrp="1"/>
          </p:cNvSpPr>
          <p:nvPr>
            <p:ph idx="1"/>
          </p:nvPr>
        </p:nvSpPr>
        <p:spPr>
          <a:xfrm>
            <a:off x="457200" y="1660399"/>
            <a:ext cx="8435280" cy="2934224"/>
          </a:xfrm>
        </p:spPr>
        <p:txBody>
          <a:bodyPr>
            <a:normAutofit/>
          </a:bodyPr>
          <a:lstStyle/>
          <a:p>
            <a:pPr algn="l"/>
            <a:r>
              <a:rPr lang="zh-TW" altLang="en-US" dirty="0" smtClean="0"/>
              <a:t>網路層另一個基本的功能，就是網路封包的：</a:t>
            </a:r>
            <a:endParaRPr lang="en-US" altLang="zh-TW" dirty="0" smtClean="0"/>
          </a:p>
          <a:p>
            <a:pPr lvl="1" algn="l"/>
            <a:r>
              <a:rPr lang="zh-TW" altLang="en-US" dirty="0" smtClean="0"/>
              <a:t>切割（</a:t>
            </a:r>
            <a:r>
              <a:rPr lang="en-US" altLang="zh-TW" dirty="0" smtClean="0"/>
              <a:t>fragmentation</a:t>
            </a:r>
            <a:r>
              <a:rPr lang="zh-TW" altLang="en-US" dirty="0" smtClean="0"/>
              <a:t>）</a:t>
            </a:r>
            <a:endParaRPr lang="en-US" altLang="zh-TW" dirty="0" smtClean="0"/>
          </a:p>
          <a:p>
            <a:pPr lvl="1" algn="l"/>
            <a:r>
              <a:rPr lang="zh-TW" altLang="en-US" dirty="0" smtClean="0"/>
              <a:t>組裝（</a:t>
            </a:r>
            <a:r>
              <a:rPr lang="en-US" altLang="zh-TW" dirty="0" smtClean="0"/>
              <a:t>defragmentation</a:t>
            </a:r>
            <a:r>
              <a:rPr lang="zh-TW" altLang="en-US" dirty="0" smtClean="0"/>
              <a:t>）</a:t>
            </a:r>
            <a:endParaRPr lang="en-US" altLang="zh-TW" dirty="0" smtClean="0"/>
          </a:p>
          <a:p>
            <a:r>
              <a:rPr lang="zh-TW" altLang="en-US" dirty="0" smtClean="0"/>
              <a:t>網際網路上的資料傳輸以封包為單位，在不同網路裡，所定義的封包大小上限可能會有所不同。</a:t>
            </a:r>
            <a:endParaRPr lang="en-US" altLang="zh-TW" dirty="0" smtClean="0"/>
          </a:p>
        </p:txBody>
      </p:sp>
    </p:spTree>
    <p:extLst>
      <p:ext uri="{BB962C8B-B14F-4D97-AF65-F5344CB8AC3E}">
        <p14:creationId xmlns:p14="http://schemas.microsoft.com/office/powerpoint/2010/main" val="401578044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資料切割與組裝</a:t>
            </a:r>
          </a:p>
        </p:txBody>
      </p:sp>
      <p:sp>
        <p:nvSpPr>
          <p:cNvPr id="3" name="內容版面配置區 2"/>
          <p:cNvSpPr>
            <a:spLocks noGrp="1"/>
          </p:cNvSpPr>
          <p:nvPr>
            <p:ph idx="1"/>
          </p:nvPr>
        </p:nvSpPr>
        <p:spPr/>
        <p:txBody>
          <a:bodyPr/>
          <a:lstStyle/>
          <a:p>
            <a:r>
              <a:rPr lang="zh-TW" altLang="en-US" dirty="0"/>
              <a:t>在網路層進行資料傳輸時，必須依據網路的限制，視資料大小情形加以裁切</a:t>
            </a:r>
            <a:r>
              <a:rPr lang="zh-TW" altLang="en-US" dirty="0" smtClean="0"/>
              <a:t>。</a:t>
            </a:r>
            <a:endParaRPr lang="en-US" altLang="zh-TW" dirty="0" smtClean="0"/>
          </a:p>
          <a:p>
            <a:r>
              <a:rPr lang="zh-TW" altLang="en-US" dirty="0" smtClean="0"/>
              <a:t>每</a:t>
            </a:r>
            <a:r>
              <a:rPr lang="zh-TW" altLang="en-US" dirty="0"/>
              <a:t>一個封包裡除了存放傳輸內容外，還需要加上標頭（</a:t>
            </a:r>
            <a:r>
              <a:rPr lang="en-US" altLang="zh-TW" dirty="0"/>
              <a:t>header</a:t>
            </a:r>
            <a:r>
              <a:rPr lang="zh-TW" altLang="en-US" dirty="0"/>
              <a:t>）。</a:t>
            </a:r>
            <a:endParaRPr lang="en-US" altLang="zh-TW" dirty="0"/>
          </a:p>
          <a:p>
            <a:endParaRPr lang="zh-TW" altLang="en-US" dirty="0"/>
          </a:p>
        </p:txBody>
      </p:sp>
    </p:spTree>
    <p:extLst>
      <p:ext uri="{BB962C8B-B14F-4D97-AF65-F5344CB8AC3E}">
        <p14:creationId xmlns:p14="http://schemas.microsoft.com/office/powerpoint/2010/main" val="104844560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資料切割與組裝</a:t>
            </a:r>
            <a:endParaRPr lang="zh-TW" altLang="en-US" dirty="0"/>
          </a:p>
        </p:txBody>
      </p:sp>
      <p:sp>
        <p:nvSpPr>
          <p:cNvPr id="3" name="內容版面配置區 2"/>
          <p:cNvSpPr>
            <a:spLocks noGrp="1"/>
          </p:cNvSpPr>
          <p:nvPr>
            <p:ph idx="1"/>
          </p:nvPr>
        </p:nvSpPr>
        <p:spPr/>
        <p:txBody>
          <a:bodyPr>
            <a:normAutofit/>
          </a:bodyPr>
          <a:lstStyle/>
          <a:p>
            <a:r>
              <a:rPr lang="zh-TW" altLang="en-US" dirty="0" smtClean="0"/>
              <a:t>標頭裡記錄網路層協定裡的許多資訊，包括協定的版本、封包大小、來源主機位址、目的地主機位址、夾帶的資料是否經過裁切、封包標頭檢查碼等資訊。</a:t>
            </a:r>
            <a:endParaRPr lang="en-US" altLang="zh-TW" dirty="0" smtClean="0"/>
          </a:p>
          <a:p>
            <a:endParaRPr lang="zh-TW" altLang="en-US" dirty="0"/>
          </a:p>
        </p:txBody>
      </p:sp>
    </p:spTree>
    <p:extLst>
      <p:ext uri="{BB962C8B-B14F-4D97-AF65-F5344CB8AC3E}">
        <p14:creationId xmlns:p14="http://schemas.microsoft.com/office/powerpoint/2010/main" val="286586011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資料切割與組裝</a:t>
            </a:r>
          </a:p>
        </p:txBody>
      </p:sp>
      <p:sp>
        <p:nvSpPr>
          <p:cNvPr id="3" name="內容版面配置區 2"/>
          <p:cNvSpPr>
            <a:spLocks noGrp="1"/>
          </p:cNvSpPr>
          <p:nvPr>
            <p:ph idx="1"/>
          </p:nvPr>
        </p:nvSpPr>
        <p:spPr/>
        <p:txBody>
          <a:bodyPr/>
          <a:lstStyle/>
          <a:p>
            <a:r>
              <a:rPr lang="zh-TW" altLang="en-US" dirty="0"/>
              <a:t>接收端收到這些資料後，會再依據標頭裡所夾帶的資訊，驗證封包標頭的正確性，並視情況進行內容的重組和還原。</a:t>
            </a:r>
          </a:p>
          <a:p>
            <a:endParaRPr lang="zh-TW" altLang="en-US" dirty="0"/>
          </a:p>
        </p:txBody>
      </p:sp>
    </p:spTree>
    <p:extLst>
      <p:ext uri="{BB962C8B-B14F-4D97-AF65-F5344CB8AC3E}">
        <p14:creationId xmlns:p14="http://schemas.microsoft.com/office/powerpoint/2010/main" val="15090759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標題 6"/>
          <p:cNvSpPr>
            <a:spLocks noGrp="1"/>
          </p:cNvSpPr>
          <p:nvPr>
            <p:ph type="title"/>
          </p:nvPr>
        </p:nvSpPr>
        <p:spPr/>
        <p:txBody>
          <a:bodyPr/>
          <a:lstStyle/>
          <a:p>
            <a:endParaRPr lang="zh-TW" altLang="en-US"/>
          </a:p>
        </p:txBody>
      </p:sp>
      <p:sp>
        <p:nvSpPr>
          <p:cNvPr id="5" name="內容版面配置區 4"/>
          <p:cNvSpPr>
            <a:spLocks noGrp="1"/>
          </p:cNvSpPr>
          <p:nvPr>
            <p:ph idx="1"/>
          </p:nvPr>
        </p:nvSpPr>
        <p:spPr>
          <a:xfrm>
            <a:off x="457200" y="1660399"/>
            <a:ext cx="3799765" cy="2934224"/>
          </a:xfrm>
        </p:spPr>
        <p:txBody>
          <a:bodyPr>
            <a:normAutofit fontScale="92500" lnSpcReduction="10000"/>
          </a:bodyPr>
          <a:lstStyle/>
          <a:p>
            <a:r>
              <a:rPr lang="zh-TW" altLang="en-US" dirty="0" smtClean="0"/>
              <a:t>資料切割成封包，每一個封包加上標頭後才進行傳送。</a:t>
            </a:r>
            <a:endParaRPr lang="en-US" altLang="zh-TW" dirty="0" smtClean="0"/>
          </a:p>
          <a:p>
            <a:r>
              <a:rPr lang="zh-TW" altLang="en-US" dirty="0" smtClean="0"/>
              <a:t>接收方收到後再反向處理：移除標頭並進行重組</a:t>
            </a:r>
            <a:endParaRPr lang="zh-TW" altLang="en-US" dirty="0"/>
          </a:p>
        </p:txBody>
      </p:sp>
      <p:pic>
        <p:nvPicPr>
          <p:cNvPr id="307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31708" y="1051963"/>
            <a:ext cx="4370302" cy="352716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4819178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網路路由</a:t>
            </a:r>
            <a:endParaRPr lang="zh-TW" altLang="en-US" dirty="0"/>
          </a:p>
        </p:txBody>
      </p:sp>
      <p:sp>
        <p:nvSpPr>
          <p:cNvPr id="3" name="內容版面配置區 2"/>
          <p:cNvSpPr>
            <a:spLocks noGrp="1"/>
          </p:cNvSpPr>
          <p:nvPr>
            <p:ph idx="1"/>
          </p:nvPr>
        </p:nvSpPr>
        <p:spPr/>
        <p:txBody>
          <a:bodyPr>
            <a:normAutofit/>
          </a:bodyPr>
          <a:lstStyle/>
          <a:p>
            <a:r>
              <a:rPr lang="zh-TW" altLang="en-US" dirty="0" smtClean="0"/>
              <a:t>路由（</a:t>
            </a:r>
            <a:r>
              <a:rPr lang="en-US" altLang="zh-TW" dirty="0" smtClean="0"/>
              <a:t>routing</a:t>
            </a:r>
            <a:r>
              <a:rPr lang="zh-TW" altLang="en-US" dirty="0" smtClean="0"/>
              <a:t>）是</a:t>
            </a:r>
            <a:r>
              <a:rPr lang="zh-TW" altLang="en-US" dirty="0" smtClean="0"/>
              <a:t>網路層裡最重要的</a:t>
            </a:r>
            <a:r>
              <a:rPr lang="zh-TW" altLang="en-US" dirty="0" smtClean="0"/>
              <a:t>功能。</a:t>
            </a:r>
            <a:endParaRPr lang="en-US" altLang="zh-TW" dirty="0" smtClean="0"/>
          </a:p>
          <a:p>
            <a:r>
              <a:rPr lang="zh-TW" altLang="en-US" dirty="0" smtClean="0"/>
              <a:t>網路封包由網路主機送出後，便由路由器（</a:t>
            </a:r>
            <a:r>
              <a:rPr lang="en-US" altLang="zh-TW" dirty="0" smtClean="0"/>
              <a:t>router</a:t>
            </a:r>
            <a:r>
              <a:rPr lang="zh-TW" altLang="en-US" dirty="0" smtClean="0"/>
              <a:t>）負責傳送</a:t>
            </a:r>
            <a:r>
              <a:rPr lang="zh-TW" altLang="en-US" dirty="0" smtClean="0"/>
              <a:t>。</a:t>
            </a:r>
            <a:endParaRPr lang="en-US" altLang="zh-TW" dirty="0" smtClean="0"/>
          </a:p>
          <a:p>
            <a:r>
              <a:rPr lang="zh-TW" altLang="en-US" dirty="0" smtClean="0"/>
              <a:t>網際網路</a:t>
            </a:r>
            <a:r>
              <a:rPr lang="zh-TW" altLang="en-US" dirty="0" smtClean="0"/>
              <a:t>是由大小不一的路由器合力串接起來。</a:t>
            </a:r>
            <a:endParaRPr lang="en-US" altLang="zh-TW" dirty="0" smtClean="0"/>
          </a:p>
        </p:txBody>
      </p:sp>
    </p:spTree>
    <p:extLst>
      <p:ext uri="{BB962C8B-B14F-4D97-AF65-F5344CB8AC3E}">
        <p14:creationId xmlns:p14="http://schemas.microsoft.com/office/powerpoint/2010/main" val="10164360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網路路由</a:t>
            </a:r>
            <a:endParaRPr lang="zh-TW" altLang="en-US" dirty="0"/>
          </a:p>
        </p:txBody>
      </p:sp>
      <p:sp>
        <p:nvSpPr>
          <p:cNvPr id="3" name="內容版面配置區 2"/>
          <p:cNvSpPr>
            <a:spLocks noGrp="1"/>
          </p:cNvSpPr>
          <p:nvPr>
            <p:ph idx="1"/>
          </p:nvPr>
        </p:nvSpPr>
        <p:spPr/>
        <p:txBody>
          <a:bodyPr/>
          <a:lstStyle/>
          <a:p>
            <a:r>
              <a:rPr lang="zh-TW" altLang="en-US" smtClean="0"/>
              <a:t>由於從發送端將訊息傳送至目的端的路徑可能有很多種，路由器會倚靠路徑演算法（</a:t>
            </a:r>
            <a:r>
              <a:rPr lang="en-US" altLang="zh-TW" smtClean="0"/>
              <a:t>routing algorithm</a:t>
            </a:r>
            <a:r>
              <a:rPr lang="zh-TW" altLang="en-US" smtClean="0"/>
              <a:t>），計算由發送端至目的端的最佳路徑。</a:t>
            </a:r>
          </a:p>
          <a:p>
            <a:endParaRPr lang="zh-TW" altLang="en-US" dirty="0"/>
          </a:p>
        </p:txBody>
      </p:sp>
    </p:spTree>
    <p:extLst>
      <p:ext uri="{BB962C8B-B14F-4D97-AF65-F5344CB8AC3E}">
        <p14:creationId xmlns:p14="http://schemas.microsoft.com/office/powerpoint/2010/main" val="138164071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6-1 </a:t>
            </a:r>
            <a:r>
              <a:rPr lang="zh-TW" altLang="en-US" dirty="0"/>
              <a:t>網際網路</a:t>
            </a:r>
          </a:p>
        </p:txBody>
      </p:sp>
      <p:sp>
        <p:nvSpPr>
          <p:cNvPr id="3" name="內容版面配置區 2"/>
          <p:cNvSpPr>
            <a:spLocks noGrp="1"/>
          </p:cNvSpPr>
          <p:nvPr>
            <p:ph idx="1"/>
          </p:nvPr>
        </p:nvSpPr>
        <p:spPr/>
        <p:txBody>
          <a:bodyPr/>
          <a:lstStyle/>
          <a:p>
            <a:r>
              <a:rPr lang="zh-TW" altLang="en-US" dirty="0"/>
              <a:t>連結上網的機器常稱為主機</a:t>
            </a:r>
            <a:r>
              <a:rPr lang="en-US" altLang="zh-TW" dirty="0"/>
              <a:t>(host)</a:t>
            </a:r>
            <a:r>
              <a:rPr lang="zh-TW" altLang="en-US" dirty="0"/>
              <a:t>或是終端</a:t>
            </a:r>
            <a:r>
              <a:rPr lang="en-US" altLang="zh-TW" dirty="0"/>
              <a:t>(terminal)</a:t>
            </a:r>
            <a:r>
              <a:rPr lang="zh-TW" altLang="en-US" dirty="0"/>
              <a:t>。</a:t>
            </a:r>
            <a:endParaRPr lang="en-US" altLang="zh-TW" dirty="0"/>
          </a:p>
          <a:p>
            <a:endParaRPr lang="zh-TW" altLang="en-US" dirty="0"/>
          </a:p>
        </p:txBody>
      </p:sp>
    </p:spTree>
    <p:extLst>
      <p:ext uri="{BB962C8B-B14F-4D97-AF65-F5344CB8AC3E}">
        <p14:creationId xmlns:p14="http://schemas.microsoft.com/office/powerpoint/2010/main" val="35073446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p:txBody>
          <a:bodyPr/>
          <a:lstStyle/>
          <a:p>
            <a:endParaRPr lang="zh-TW" altLang="en-US"/>
          </a:p>
        </p:txBody>
      </p:sp>
      <p:sp>
        <p:nvSpPr>
          <p:cNvPr id="6" name="內容版面配置區 5"/>
          <p:cNvSpPr>
            <a:spLocks noGrp="1"/>
          </p:cNvSpPr>
          <p:nvPr>
            <p:ph idx="1"/>
          </p:nvPr>
        </p:nvSpPr>
        <p:spPr/>
        <p:txBody>
          <a:bodyPr/>
          <a:lstStyle/>
          <a:p>
            <a:r>
              <a:rPr lang="zh-TW" altLang="en-US" smtClean="0"/>
              <a:t>資料從傳送端送出後，經過數個路由器，最後抵達接收端。</a:t>
            </a:r>
            <a:endParaRPr lang="zh-TW" altLang="en-US" dirty="0"/>
          </a:p>
        </p:txBody>
      </p:sp>
      <p:pic>
        <p:nvPicPr>
          <p:cNvPr id="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1830" y="2256715"/>
            <a:ext cx="4533336" cy="24282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4044317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p:nvPr>
        </p:nvSpPr>
        <p:spPr/>
        <p:txBody>
          <a:bodyPr/>
          <a:lstStyle/>
          <a:p>
            <a:endParaRPr lang="zh-TW" altLang="en-US"/>
          </a:p>
        </p:txBody>
      </p:sp>
      <p:sp>
        <p:nvSpPr>
          <p:cNvPr id="6" name="內容版面配置區 5"/>
          <p:cNvSpPr>
            <a:spLocks noGrp="1"/>
          </p:cNvSpPr>
          <p:nvPr>
            <p:ph idx="1"/>
          </p:nvPr>
        </p:nvSpPr>
        <p:spPr/>
        <p:txBody>
          <a:bodyPr/>
          <a:lstStyle/>
          <a:p>
            <a:r>
              <a:rPr lang="en-US" altLang="zh-TW" smtClean="0"/>
              <a:t>CAIDA</a:t>
            </a:r>
            <a:r>
              <a:rPr lang="zh-TW" altLang="en-US" smtClean="0"/>
              <a:t>機構於</a:t>
            </a:r>
            <a:r>
              <a:rPr lang="en-US" altLang="zh-TW" smtClean="0"/>
              <a:t>2013</a:t>
            </a:r>
            <a:r>
              <a:rPr lang="zh-TW" altLang="en-US" smtClean="0"/>
              <a:t>年量測的</a:t>
            </a:r>
            <a:r>
              <a:rPr lang="en-US" altLang="zh-TW" smtClean="0"/>
              <a:t>IPv4</a:t>
            </a:r>
            <a:r>
              <a:rPr lang="zh-TW" altLang="en-US" smtClean="0"/>
              <a:t>和</a:t>
            </a:r>
            <a:r>
              <a:rPr lang="en-US" altLang="zh-TW" smtClean="0"/>
              <a:t>IPv6</a:t>
            </a:r>
            <a:r>
              <a:rPr lang="zh-TW" altLang="en-US" smtClean="0"/>
              <a:t>骨幹網路連接情況。</a:t>
            </a:r>
            <a:endParaRPr lang="zh-TW" altLang="en-US" dirty="0"/>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01869" y="2256715"/>
            <a:ext cx="3946861" cy="23379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639489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r>
              <a:rPr lang="zh-TW" altLang="en-US" dirty="0" smtClean="0"/>
              <a:t>在</a:t>
            </a:r>
            <a:r>
              <a:rPr lang="en-US" altLang="zh-TW" dirty="0" smtClean="0"/>
              <a:t>Linux</a:t>
            </a:r>
            <a:r>
              <a:rPr lang="zh-TW" altLang="en-US" dirty="0" smtClean="0"/>
              <a:t>系統上使用</a:t>
            </a:r>
            <a:r>
              <a:rPr lang="en-US" altLang="zh-TW" dirty="0" smtClean="0"/>
              <a:t>traceroute</a:t>
            </a:r>
            <a:r>
              <a:rPr lang="zh-TW" altLang="en-US" dirty="0" smtClean="0"/>
              <a:t>指令查詢封包傳送路徑上的路由器位址。</a:t>
            </a:r>
            <a:endParaRPr lang="en-US" altLang="zh-TW" dirty="0" smtClean="0"/>
          </a:p>
          <a:p>
            <a:r>
              <a:rPr lang="zh-TW" altLang="en-US" dirty="0" smtClean="0"/>
              <a:t>其中出現「*」號的，表示路由器探測逾時，或是路由器不允許 </a:t>
            </a:r>
            <a:r>
              <a:rPr lang="en-US" altLang="zh-TW" dirty="0" smtClean="0"/>
              <a:t>/ </a:t>
            </a:r>
            <a:r>
              <a:rPr lang="zh-TW" altLang="en-US" dirty="0" smtClean="0"/>
              <a:t>不支援探測。</a:t>
            </a:r>
            <a:endParaRPr lang="zh-TW" altLang="en-US" dirty="0"/>
          </a:p>
        </p:txBody>
      </p:sp>
    </p:spTree>
    <p:extLst>
      <p:ext uri="{BB962C8B-B14F-4D97-AF65-F5344CB8AC3E}">
        <p14:creationId xmlns:p14="http://schemas.microsoft.com/office/powerpoint/2010/main" val="336527980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1720" y="1986685"/>
            <a:ext cx="5490610" cy="252677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655283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6-4 </a:t>
            </a:r>
            <a:r>
              <a:rPr lang="zh-TW" altLang="en-US" dirty="0" smtClean="0"/>
              <a:t>傳輸層</a:t>
            </a:r>
            <a:endParaRPr lang="zh-TW" altLang="en-US" dirty="0"/>
          </a:p>
        </p:txBody>
      </p:sp>
      <p:sp>
        <p:nvSpPr>
          <p:cNvPr id="3" name="內容版面配置區 2"/>
          <p:cNvSpPr>
            <a:spLocks noGrp="1"/>
          </p:cNvSpPr>
          <p:nvPr>
            <p:ph idx="1"/>
          </p:nvPr>
        </p:nvSpPr>
        <p:spPr/>
        <p:txBody>
          <a:bodyPr>
            <a:normAutofit fontScale="92500" lnSpcReduction="10000"/>
          </a:bodyPr>
          <a:lstStyle/>
          <a:p>
            <a:r>
              <a:rPr lang="zh-TW" altLang="en-US" dirty="0" smtClean="0"/>
              <a:t>可以透過網路層的</a:t>
            </a:r>
            <a:r>
              <a:rPr lang="en-US" altLang="zh-TW" dirty="0" smtClean="0"/>
              <a:t>IP</a:t>
            </a:r>
            <a:r>
              <a:rPr lang="zh-TW" altLang="en-US" dirty="0" smtClean="0"/>
              <a:t>位址找到網路上的指定主機。</a:t>
            </a:r>
            <a:endParaRPr lang="en-US" altLang="zh-TW" dirty="0" smtClean="0"/>
          </a:p>
          <a:p>
            <a:r>
              <a:rPr lang="zh-TW" altLang="en-US" dirty="0" smtClean="0"/>
              <a:t>同一台主機可能需要同時服務許多來自不同</a:t>
            </a:r>
            <a:r>
              <a:rPr lang="en-US" altLang="zh-TW" dirty="0" smtClean="0"/>
              <a:t>IP</a:t>
            </a:r>
            <a:r>
              <a:rPr lang="zh-TW" altLang="en-US" dirty="0" smtClean="0"/>
              <a:t>位址的網路使用者。</a:t>
            </a:r>
            <a:endParaRPr lang="en-US" altLang="zh-TW" dirty="0" smtClean="0"/>
          </a:p>
          <a:p>
            <a:r>
              <a:rPr lang="zh-TW" altLang="en-US" dirty="0" smtClean="0"/>
              <a:t>同一個使用者也可能同時使用多個不同</a:t>
            </a:r>
            <a:r>
              <a:rPr lang="en-US" altLang="zh-TW" dirty="0" smtClean="0"/>
              <a:t>IP</a:t>
            </a:r>
            <a:r>
              <a:rPr lang="zh-TW" altLang="en-US" dirty="0" smtClean="0"/>
              <a:t>位址主機上的服務；甚至一個使用者可能同時使用位於同一台主機上的多種服務。</a:t>
            </a:r>
            <a:endParaRPr lang="en-US" altLang="zh-TW" dirty="0" smtClean="0"/>
          </a:p>
        </p:txBody>
      </p:sp>
    </p:spTree>
    <p:extLst>
      <p:ext uri="{BB962C8B-B14F-4D97-AF65-F5344CB8AC3E}">
        <p14:creationId xmlns:p14="http://schemas.microsoft.com/office/powerpoint/2010/main" val="247928521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6-4 </a:t>
            </a:r>
            <a:r>
              <a:rPr lang="zh-TW" altLang="en-US" dirty="0"/>
              <a:t>傳輸層</a:t>
            </a:r>
          </a:p>
        </p:txBody>
      </p:sp>
      <p:sp>
        <p:nvSpPr>
          <p:cNvPr id="3" name="內容版面配置區 2"/>
          <p:cNvSpPr>
            <a:spLocks noGrp="1"/>
          </p:cNvSpPr>
          <p:nvPr>
            <p:ph idx="1"/>
          </p:nvPr>
        </p:nvSpPr>
        <p:spPr/>
        <p:txBody>
          <a:bodyPr/>
          <a:lstStyle/>
          <a:p>
            <a:r>
              <a:rPr lang="zh-TW" altLang="en-US" dirty="0"/>
              <a:t>透過</a:t>
            </a:r>
            <a:r>
              <a:rPr lang="en-US" altLang="zh-TW" dirty="0"/>
              <a:t>IP</a:t>
            </a:r>
            <a:r>
              <a:rPr lang="zh-TW" altLang="en-US" dirty="0"/>
              <a:t>位址外</a:t>
            </a:r>
            <a:r>
              <a:rPr lang="zh-TW" altLang="en-US" dirty="0" smtClean="0"/>
              <a:t>，我們需要</a:t>
            </a:r>
            <a:r>
              <a:rPr lang="zh-TW" altLang="en-US" dirty="0"/>
              <a:t>使用另一種方式來識別網路主機上的服務和連線</a:t>
            </a:r>
            <a:r>
              <a:rPr lang="zh-TW" altLang="en-US" dirty="0" smtClean="0"/>
              <a:t>。</a:t>
            </a:r>
            <a:endParaRPr lang="en-US" altLang="zh-TW" dirty="0" smtClean="0"/>
          </a:p>
          <a:p>
            <a:r>
              <a:rPr lang="zh-TW" altLang="en-US" dirty="0" smtClean="0"/>
              <a:t>這</a:t>
            </a:r>
            <a:r>
              <a:rPr lang="zh-TW" altLang="en-US" dirty="0"/>
              <a:t>件事情就是透過傳輸層的協定來達成。</a:t>
            </a:r>
          </a:p>
          <a:p>
            <a:endParaRPr lang="zh-TW" altLang="en-US" dirty="0"/>
          </a:p>
        </p:txBody>
      </p:sp>
    </p:spTree>
    <p:extLst>
      <p:ext uri="{BB962C8B-B14F-4D97-AF65-F5344CB8AC3E}">
        <p14:creationId xmlns:p14="http://schemas.microsoft.com/office/powerpoint/2010/main" val="35214084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b="0" dirty="0"/>
              <a:t>6-4 </a:t>
            </a:r>
            <a:r>
              <a:rPr lang="zh-TW" altLang="en-US" dirty="0"/>
              <a:t>傳輸層</a:t>
            </a:r>
          </a:p>
        </p:txBody>
      </p:sp>
      <p:graphicFrame>
        <p:nvGraphicFramePr>
          <p:cNvPr id="4" name="資料庫圖表 3"/>
          <p:cNvGraphicFramePr/>
          <p:nvPr>
            <p:extLst>
              <p:ext uri="{D42A27DB-BD31-4B8C-83A1-F6EECF244321}">
                <p14:modId xmlns:p14="http://schemas.microsoft.com/office/powerpoint/2010/main" val="2207022290"/>
              </p:ext>
            </p:extLst>
          </p:nvPr>
        </p:nvGraphicFramePr>
        <p:xfrm>
          <a:off x="791581" y="1424123"/>
          <a:ext cx="8010890" cy="31157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0564196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多工</a:t>
            </a:r>
            <a:endParaRPr lang="zh-TW" altLang="en-US" dirty="0"/>
          </a:p>
        </p:txBody>
      </p:sp>
      <p:sp>
        <p:nvSpPr>
          <p:cNvPr id="3" name="內容版面配置區 2"/>
          <p:cNvSpPr>
            <a:spLocks noGrp="1"/>
          </p:cNvSpPr>
          <p:nvPr>
            <p:ph idx="1"/>
          </p:nvPr>
        </p:nvSpPr>
        <p:spPr/>
        <p:txBody>
          <a:bodyPr>
            <a:normAutofit fontScale="92500" lnSpcReduction="10000"/>
          </a:bodyPr>
          <a:lstStyle/>
          <a:p>
            <a:r>
              <a:rPr lang="zh-TW" altLang="en-US" dirty="0" smtClean="0"/>
              <a:t>任意二個網路上的主機，都可以建立多組不同的網路連線以交換資料。</a:t>
            </a:r>
            <a:endParaRPr lang="en-US" altLang="zh-TW" dirty="0" smtClean="0"/>
          </a:p>
          <a:p>
            <a:r>
              <a:rPr lang="zh-TW" altLang="en-US" dirty="0" smtClean="0"/>
              <a:t>為了識別網路連線，除了透過來源主機的網路</a:t>
            </a:r>
            <a:r>
              <a:rPr lang="en-US" altLang="zh-TW" dirty="0" smtClean="0"/>
              <a:t>IP</a:t>
            </a:r>
            <a:r>
              <a:rPr lang="zh-TW" altLang="en-US" dirty="0" smtClean="0"/>
              <a:t>位址和目的主機的網路</a:t>
            </a:r>
            <a:r>
              <a:rPr lang="en-US" altLang="zh-TW" dirty="0" smtClean="0"/>
              <a:t>IP</a:t>
            </a:r>
            <a:r>
              <a:rPr lang="zh-TW" altLang="en-US" dirty="0" smtClean="0"/>
              <a:t>位址之外，利用傳輸層協定，還可以透過連接埠編號（</a:t>
            </a:r>
            <a:r>
              <a:rPr lang="en-US" altLang="zh-TW" dirty="0" smtClean="0"/>
              <a:t>port number</a:t>
            </a:r>
            <a:r>
              <a:rPr lang="zh-TW" altLang="en-US" dirty="0" smtClean="0"/>
              <a:t>）來識別網路連線。</a:t>
            </a:r>
            <a:endParaRPr lang="en-US" altLang="zh-TW" dirty="0" smtClean="0"/>
          </a:p>
        </p:txBody>
      </p:sp>
    </p:spTree>
    <p:extLst>
      <p:ext uri="{BB962C8B-B14F-4D97-AF65-F5344CB8AC3E}">
        <p14:creationId xmlns:p14="http://schemas.microsoft.com/office/powerpoint/2010/main" val="138563375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多工</a:t>
            </a:r>
          </a:p>
        </p:txBody>
      </p:sp>
      <p:sp>
        <p:nvSpPr>
          <p:cNvPr id="3" name="內容版面配置區 2"/>
          <p:cNvSpPr>
            <a:spLocks noGrp="1"/>
          </p:cNvSpPr>
          <p:nvPr>
            <p:ph idx="1"/>
          </p:nvPr>
        </p:nvSpPr>
        <p:spPr/>
        <p:txBody>
          <a:bodyPr/>
          <a:lstStyle/>
          <a:p>
            <a:r>
              <a:rPr lang="zh-TW" altLang="en-US" dirty="0"/>
              <a:t>文獻上常常以</a:t>
            </a:r>
            <a:r>
              <a:rPr lang="en-US" altLang="zh-TW" dirty="0" smtClean="0"/>
              <a:t>5-tuple</a:t>
            </a:r>
            <a:r>
              <a:rPr lang="zh-TW" altLang="en-US" dirty="0" smtClean="0"/>
              <a:t>來</a:t>
            </a:r>
            <a:r>
              <a:rPr lang="zh-TW" altLang="en-US" dirty="0"/>
              <a:t>定義一條網路連線，其中包括本機</a:t>
            </a:r>
            <a:r>
              <a:rPr lang="en-US" altLang="zh-TW" dirty="0"/>
              <a:t>IP</a:t>
            </a:r>
            <a:r>
              <a:rPr lang="zh-TW" altLang="en-US" dirty="0"/>
              <a:t>位址、本機連接埠編號、外部主機</a:t>
            </a:r>
            <a:r>
              <a:rPr lang="en-US" altLang="zh-TW" dirty="0"/>
              <a:t>IP</a:t>
            </a:r>
            <a:r>
              <a:rPr lang="zh-TW" altLang="en-US" dirty="0"/>
              <a:t>位址、外部主機連接埠編號，以及傳輸層協定等</a:t>
            </a:r>
            <a:r>
              <a:rPr lang="en-US" altLang="zh-TW" dirty="0"/>
              <a:t>5</a:t>
            </a:r>
            <a:r>
              <a:rPr lang="zh-TW" altLang="en-US" dirty="0"/>
              <a:t>項資訊。</a:t>
            </a:r>
          </a:p>
          <a:p>
            <a:endParaRPr lang="zh-TW" altLang="en-US" dirty="0"/>
          </a:p>
        </p:txBody>
      </p:sp>
    </p:spTree>
    <p:extLst>
      <p:ext uri="{BB962C8B-B14F-4D97-AF65-F5344CB8AC3E}">
        <p14:creationId xmlns:p14="http://schemas.microsoft.com/office/powerpoint/2010/main" val="232910513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zh-TW" altLang="en-US" sz="3600" dirty="0"/>
              <a:t>常用的服務及伺服器連接埠編號對照表</a:t>
            </a:r>
          </a:p>
        </p:txBody>
      </p:sp>
      <p:sp>
        <p:nvSpPr>
          <p:cNvPr id="3" name="內容版面配置區 2"/>
          <p:cNvSpPr>
            <a:spLocks noGrp="1"/>
          </p:cNvSpPr>
          <p:nvPr>
            <p:ph idx="1"/>
          </p:nvPr>
        </p:nvSpPr>
        <p:spPr/>
        <p:txBody>
          <a:bodyPr/>
          <a:lstStyle/>
          <a:p>
            <a:endParaRPr lang="zh-TW" altLang="en-US"/>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1640" y="1488302"/>
            <a:ext cx="6690010" cy="30703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4730648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Title 1"/>
          <p:cNvSpPr>
            <a:spLocks noGrp="1"/>
          </p:cNvSpPr>
          <p:nvPr>
            <p:ph type="title"/>
          </p:nvPr>
        </p:nvSpPr>
        <p:spPr/>
        <p:txBody>
          <a:bodyPr/>
          <a:lstStyle/>
          <a:p>
            <a:r>
              <a:rPr lang="zh-TW" altLang="en-US" smtClean="0"/>
              <a:t>網際網路</a:t>
            </a:r>
            <a:r>
              <a:rPr lang="en-US" altLang="zh-TW" smtClean="0"/>
              <a:t>(Internet)</a:t>
            </a:r>
            <a:r>
              <a:rPr lang="zh-TW" altLang="en-US" smtClean="0"/>
              <a:t>示意圖</a:t>
            </a:r>
            <a:r>
              <a:rPr lang="en-US" altLang="zh-TW" smtClean="0"/>
              <a:t> </a:t>
            </a:r>
            <a:endParaRPr lang="zh-TW" altLang="en-US" smtClean="0"/>
          </a:p>
        </p:txBody>
      </p:sp>
      <p:sp>
        <p:nvSpPr>
          <p:cNvPr id="3" name="內容版面配置區 2"/>
          <p:cNvSpPr>
            <a:spLocks noGrp="1"/>
          </p:cNvSpPr>
          <p:nvPr>
            <p:ph idx="1"/>
          </p:nvPr>
        </p:nvSpPr>
        <p:spPr/>
        <p:txBody>
          <a:bodyPr/>
          <a:lstStyle/>
          <a:p>
            <a:endParaRPr lang="zh-TW" altLang="en-US" dirty="0"/>
          </a:p>
        </p:txBody>
      </p:sp>
      <p:pic>
        <p:nvPicPr>
          <p:cNvPr id="6"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1570" y="1452584"/>
            <a:ext cx="3915435" cy="32596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77045" y="1654617"/>
            <a:ext cx="3593720" cy="16198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52834" y="3232673"/>
            <a:ext cx="3442142" cy="14796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077695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r>
              <a:rPr lang="zh-TW" altLang="en-US" smtClean="0"/>
              <a:t>在</a:t>
            </a:r>
            <a:r>
              <a:rPr lang="en-US" altLang="zh-TW" smtClean="0"/>
              <a:t>Windows</a:t>
            </a:r>
            <a:r>
              <a:rPr lang="zh-TW" altLang="en-US" smtClean="0"/>
              <a:t>用戶端下使用「</a:t>
            </a:r>
            <a:r>
              <a:rPr lang="en-US" altLang="zh-TW" smtClean="0"/>
              <a:t>netstat -na</a:t>
            </a:r>
            <a:r>
              <a:rPr lang="zh-TW" altLang="en-US" smtClean="0"/>
              <a:t>」指令查看主機上相關連線。</a:t>
            </a:r>
            <a:endParaRPr lang="zh-TW" altLang="en-US" dirty="0"/>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a:xfrm>
            <a:off x="1691680" y="2751770"/>
            <a:ext cx="5571886" cy="1950548"/>
          </a:xfrm>
          <a:prstGeom prst="rect">
            <a:avLst/>
          </a:prstGeom>
        </p:spPr>
      </p:pic>
    </p:spTree>
    <p:extLst>
      <p:ext uri="{BB962C8B-B14F-4D97-AF65-F5344CB8AC3E}">
        <p14:creationId xmlns:p14="http://schemas.microsoft.com/office/powerpoint/2010/main" val="268213407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連接導向與無連接導向</a:t>
            </a:r>
            <a:endParaRPr lang="zh-TW" altLang="en-US" dirty="0"/>
          </a:p>
        </p:txBody>
      </p:sp>
      <p:sp>
        <p:nvSpPr>
          <p:cNvPr id="3" name="內容版面配置區 2"/>
          <p:cNvSpPr>
            <a:spLocks noGrp="1"/>
          </p:cNvSpPr>
          <p:nvPr>
            <p:ph idx="1"/>
          </p:nvPr>
        </p:nvSpPr>
        <p:spPr/>
        <p:txBody>
          <a:bodyPr/>
          <a:lstStyle/>
          <a:p>
            <a:r>
              <a:rPr lang="zh-TW" altLang="en-US" dirty="0" smtClean="0"/>
              <a:t>「</a:t>
            </a:r>
            <a:r>
              <a:rPr lang="en-US" altLang="zh-TW" dirty="0" smtClean="0"/>
              <a:t>TCP</a:t>
            </a:r>
            <a:r>
              <a:rPr lang="zh-TW" altLang="en-US" dirty="0" smtClean="0"/>
              <a:t>」與「</a:t>
            </a:r>
            <a:r>
              <a:rPr lang="en-US" altLang="zh-TW" dirty="0" smtClean="0"/>
              <a:t>UDP</a:t>
            </a:r>
            <a:r>
              <a:rPr lang="zh-TW" altLang="en-US" dirty="0" smtClean="0"/>
              <a:t>」是傳輸層中重要的傳輸協定，而這二者間最大的差別，就是</a:t>
            </a:r>
            <a:r>
              <a:rPr lang="zh-TW" altLang="en-US" dirty="0" smtClean="0">
                <a:solidFill>
                  <a:srgbClr val="C00000"/>
                </a:solidFill>
              </a:rPr>
              <a:t>連接導向</a:t>
            </a:r>
            <a:r>
              <a:rPr lang="zh-TW" altLang="en-US" dirty="0" smtClean="0"/>
              <a:t>（</a:t>
            </a:r>
            <a:r>
              <a:rPr lang="en-US" altLang="zh-TW" dirty="0" smtClean="0"/>
              <a:t>connection-oriented</a:t>
            </a:r>
            <a:r>
              <a:rPr lang="zh-TW" altLang="en-US" dirty="0" smtClean="0"/>
              <a:t>）和</a:t>
            </a:r>
            <a:r>
              <a:rPr lang="zh-TW" altLang="en-US" dirty="0" smtClean="0">
                <a:solidFill>
                  <a:srgbClr val="C00000"/>
                </a:solidFill>
              </a:rPr>
              <a:t>無連接導向</a:t>
            </a:r>
            <a:r>
              <a:rPr lang="zh-TW" altLang="en-US" dirty="0" smtClean="0"/>
              <a:t>（</a:t>
            </a:r>
            <a:r>
              <a:rPr lang="en-US" altLang="zh-TW" dirty="0" smtClean="0"/>
              <a:t>connectionless</a:t>
            </a:r>
            <a:r>
              <a:rPr lang="zh-TW" altLang="en-US" dirty="0" smtClean="0"/>
              <a:t>）的連線。</a:t>
            </a:r>
            <a:endParaRPr lang="en-US" altLang="zh-TW" dirty="0" smtClean="0"/>
          </a:p>
        </p:txBody>
      </p:sp>
    </p:spTree>
    <p:extLst>
      <p:ext uri="{BB962C8B-B14F-4D97-AF65-F5344CB8AC3E}">
        <p14:creationId xmlns:p14="http://schemas.microsoft.com/office/powerpoint/2010/main" val="352229055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連接導向與無連接導向</a:t>
            </a:r>
          </a:p>
        </p:txBody>
      </p:sp>
      <p:sp>
        <p:nvSpPr>
          <p:cNvPr id="3" name="內容版面配置區 2"/>
          <p:cNvSpPr>
            <a:spLocks noGrp="1"/>
          </p:cNvSpPr>
          <p:nvPr>
            <p:ph idx="1"/>
          </p:nvPr>
        </p:nvSpPr>
        <p:spPr/>
        <p:txBody>
          <a:bodyPr/>
          <a:lstStyle/>
          <a:p>
            <a:r>
              <a:rPr lang="en-US" altLang="zh-TW" dirty="0"/>
              <a:t>TCP</a:t>
            </a:r>
            <a:r>
              <a:rPr lang="zh-TW" altLang="en-US" dirty="0"/>
              <a:t>建立的是一個連接導向的連線，也就是說，連線二端的機器，在開始傳送資料前，必須先透過一個設定連線的動作</a:t>
            </a:r>
            <a:r>
              <a:rPr lang="zh-TW" altLang="en-US" dirty="0" smtClean="0"/>
              <a:t>。</a:t>
            </a:r>
            <a:endParaRPr lang="zh-TW" altLang="en-US" dirty="0"/>
          </a:p>
        </p:txBody>
      </p:sp>
    </p:spTree>
    <p:extLst>
      <p:ext uri="{BB962C8B-B14F-4D97-AF65-F5344CB8AC3E}">
        <p14:creationId xmlns:p14="http://schemas.microsoft.com/office/powerpoint/2010/main" val="6698986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可靠傳輸（</a:t>
            </a:r>
            <a:r>
              <a:rPr lang="en-US" altLang="zh-TW" dirty="0" smtClean="0"/>
              <a:t>reliability</a:t>
            </a:r>
            <a:r>
              <a:rPr lang="zh-TW" altLang="en-US" dirty="0" smtClean="0"/>
              <a:t>）</a:t>
            </a:r>
            <a:endParaRPr lang="zh-TW" altLang="en-US" dirty="0"/>
          </a:p>
        </p:txBody>
      </p:sp>
      <p:sp>
        <p:nvSpPr>
          <p:cNvPr id="3" name="內容版面配置區 2"/>
          <p:cNvSpPr>
            <a:spLocks noGrp="1"/>
          </p:cNvSpPr>
          <p:nvPr>
            <p:ph idx="1"/>
          </p:nvPr>
        </p:nvSpPr>
        <p:spPr/>
        <p:txBody>
          <a:bodyPr>
            <a:normAutofit/>
          </a:bodyPr>
          <a:lstStyle/>
          <a:p>
            <a:r>
              <a:rPr lang="zh-TW" altLang="en-US" dirty="0" smtClean="0"/>
              <a:t>傳輸層可以提供較可靠的網路資料傳輸。</a:t>
            </a:r>
            <a:endParaRPr lang="en-US" altLang="zh-TW" dirty="0" smtClean="0"/>
          </a:p>
          <a:p>
            <a:r>
              <a:rPr lang="zh-TW" altLang="en-US" dirty="0" smtClean="0"/>
              <a:t>網際網路使用封包交換技術進行封包的傳送，而常見的錯誤包括封包</a:t>
            </a:r>
            <a:r>
              <a:rPr lang="zh-TW" altLang="en-US" dirty="0" smtClean="0">
                <a:solidFill>
                  <a:srgbClr val="C00000"/>
                </a:solidFill>
              </a:rPr>
              <a:t>內容錯誤</a:t>
            </a:r>
            <a:r>
              <a:rPr lang="zh-TW" altLang="en-US" dirty="0" smtClean="0"/>
              <a:t>以及</a:t>
            </a:r>
            <a:r>
              <a:rPr lang="zh-TW" altLang="en-US" dirty="0" smtClean="0">
                <a:solidFill>
                  <a:srgbClr val="C00000"/>
                </a:solidFill>
              </a:rPr>
              <a:t>封包遺失</a:t>
            </a:r>
            <a:r>
              <a:rPr lang="zh-TW" altLang="en-US" dirty="0" smtClean="0"/>
              <a:t>。</a:t>
            </a:r>
            <a:endParaRPr lang="en-US" altLang="zh-TW" dirty="0" smtClean="0"/>
          </a:p>
        </p:txBody>
      </p:sp>
    </p:spTree>
    <p:extLst>
      <p:ext uri="{BB962C8B-B14F-4D97-AF65-F5344CB8AC3E}">
        <p14:creationId xmlns:p14="http://schemas.microsoft.com/office/powerpoint/2010/main" val="294588530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可靠傳輸（</a:t>
            </a:r>
            <a:r>
              <a:rPr lang="en-US" altLang="zh-TW" dirty="0"/>
              <a:t>reliability</a:t>
            </a:r>
            <a:r>
              <a:rPr lang="zh-TW" altLang="en-US" dirty="0"/>
              <a:t>）</a:t>
            </a:r>
          </a:p>
        </p:txBody>
      </p:sp>
      <p:sp>
        <p:nvSpPr>
          <p:cNvPr id="3" name="內容版面配置區 2"/>
          <p:cNvSpPr>
            <a:spLocks noGrp="1"/>
          </p:cNvSpPr>
          <p:nvPr>
            <p:ph idx="1"/>
          </p:nvPr>
        </p:nvSpPr>
        <p:spPr/>
        <p:txBody>
          <a:bodyPr/>
          <a:lstStyle/>
          <a:p>
            <a:r>
              <a:rPr lang="zh-TW" altLang="en-US" dirty="0"/>
              <a:t>封包內容錯誤可以透過錯誤檢查碼的方式來檢測。</a:t>
            </a:r>
            <a:endParaRPr lang="en-US" altLang="zh-TW" dirty="0"/>
          </a:p>
          <a:p>
            <a:r>
              <a:rPr lang="zh-TW" altLang="en-US" dirty="0"/>
              <a:t>不論是使用</a:t>
            </a:r>
            <a:r>
              <a:rPr lang="en-US" altLang="zh-TW" dirty="0"/>
              <a:t>TCP</a:t>
            </a:r>
            <a:r>
              <a:rPr lang="zh-TW" altLang="en-US" dirty="0"/>
              <a:t>或是</a:t>
            </a:r>
            <a:r>
              <a:rPr lang="en-US" altLang="zh-TW" dirty="0"/>
              <a:t>UDP</a:t>
            </a:r>
            <a:r>
              <a:rPr lang="zh-TW" altLang="en-US" dirty="0"/>
              <a:t>，這二個傳輸協定都可以透過錯誤檢查碼來驗證傳輸內容的正確性。</a:t>
            </a:r>
          </a:p>
          <a:p>
            <a:endParaRPr lang="zh-TW" altLang="en-US" dirty="0"/>
          </a:p>
        </p:txBody>
      </p:sp>
    </p:spTree>
    <p:extLst>
      <p:ext uri="{BB962C8B-B14F-4D97-AF65-F5344CB8AC3E}">
        <p14:creationId xmlns:p14="http://schemas.microsoft.com/office/powerpoint/2010/main" val="299610473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0" dirty="0"/>
              <a:t>當發現內容有誤時</a:t>
            </a:r>
            <a:endParaRPr lang="zh-TW" altLang="en-US" dirty="0"/>
          </a:p>
        </p:txBody>
      </p:sp>
      <p:graphicFrame>
        <p:nvGraphicFramePr>
          <p:cNvPr id="4" name="資料庫圖表 3"/>
          <p:cNvGraphicFramePr/>
          <p:nvPr>
            <p:extLst>
              <p:ext uri="{D42A27DB-BD31-4B8C-83A1-F6EECF244321}">
                <p14:modId xmlns:p14="http://schemas.microsoft.com/office/powerpoint/2010/main" val="4120852180"/>
              </p:ext>
            </p:extLst>
          </p:nvPr>
        </p:nvGraphicFramePr>
        <p:xfrm>
          <a:off x="1016605" y="1390369"/>
          <a:ext cx="7445170" cy="325052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553630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流量控制</a:t>
            </a:r>
            <a:endParaRPr lang="zh-TW" altLang="en-US" dirty="0"/>
          </a:p>
        </p:txBody>
      </p:sp>
      <p:sp>
        <p:nvSpPr>
          <p:cNvPr id="3" name="內容版面配置區 2"/>
          <p:cNvSpPr>
            <a:spLocks noGrp="1"/>
          </p:cNvSpPr>
          <p:nvPr>
            <p:ph idx="1"/>
          </p:nvPr>
        </p:nvSpPr>
        <p:spPr/>
        <p:txBody>
          <a:bodyPr>
            <a:normAutofit/>
          </a:bodyPr>
          <a:lstStyle/>
          <a:p>
            <a:r>
              <a:rPr lang="zh-TW" altLang="en-US" dirty="0" smtClean="0"/>
              <a:t>流量控制（</a:t>
            </a:r>
            <a:r>
              <a:rPr lang="en-US" altLang="zh-TW" dirty="0" smtClean="0"/>
              <a:t>flow control</a:t>
            </a:r>
            <a:r>
              <a:rPr lang="zh-TW" altLang="en-US" dirty="0" smtClean="0"/>
              <a:t>）的目的，是讓傳送端盡量以符合網路及接收端能力的方式傳送，以避免發生接收端來不及處理的情況。</a:t>
            </a:r>
            <a:endParaRPr lang="en-US" altLang="zh-TW" dirty="0" smtClean="0"/>
          </a:p>
        </p:txBody>
      </p:sp>
    </p:spTree>
    <p:extLst>
      <p:ext uri="{BB962C8B-B14F-4D97-AF65-F5344CB8AC3E}">
        <p14:creationId xmlns:p14="http://schemas.microsoft.com/office/powerpoint/2010/main" val="9917407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流量控制</a:t>
            </a:r>
          </a:p>
        </p:txBody>
      </p:sp>
      <p:sp>
        <p:nvSpPr>
          <p:cNvPr id="3" name="內容版面配置區 2"/>
          <p:cNvSpPr>
            <a:spLocks noGrp="1"/>
          </p:cNvSpPr>
          <p:nvPr>
            <p:ph idx="1"/>
          </p:nvPr>
        </p:nvSpPr>
        <p:spPr/>
        <p:txBody>
          <a:bodyPr/>
          <a:lstStyle/>
          <a:p>
            <a:r>
              <a:rPr lang="zh-TW" altLang="en-US" dirty="0"/>
              <a:t>如果用戶端的主機能力較弱，每秒只能接收及處理</a:t>
            </a:r>
            <a:r>
              <a:rPr lang="en-US" altLang="zh-TW" dirty="0"/>
              <a:t>5</a:t>
            </a:r>
            <a:r>
              <a:rPr lang="zh-TW" altLang="en-US" dirty="0"/>
              <a:t>個封</a:t>
            </a:r>
            <a:r>
              <a:rPr lang="zh-TW" altLang="en-US" dirty="0" smtClean="0"/>
              <a:t>包。</a:t>
            </a:r>
            <a:endParaRPr lang="en-US" altLang="zh-TW" dirty="0" smtClean="0"/>
          </a:p>
          <a:p>
            <a:r>
              <a:rPr lang="zh-TW" altLang="en-US" dirty="0" smtClean="0"/>
              <a:t>伺服器</a:t>
            </a:r>
            <a:r>
              <a:rPr lang="zh-TW" altLang="en-US" dirty="0"/>
              <a:t>硬是以每秒</a:t>
            </a:r>
            <a:r>
              <a:rPr lang="en-US" altLang="zh-TW" dirty="0"/>
              <a:t>10</a:t>
            </a:r>
            <a:r>
              <a:rPr lang="zh-TW" altLang="en-US" dirty="0"/>
              <a:t>個封包的速率傳送資料給用戶端，那麼用戶端就會發生來不及處理，使得多出來的封包必須被丟棄的情況。</a:t>
            </a:r>
          </a:p>
          <a:p>
            <a:endParaRPr lang="zh-TW" altLang="en-US" dirty="0"/>
          </a:p>
        </p:txBody>
      </p:sp>
    </p:spTree>
    <p:extLst>
      <p:ext uri="{BB962C8B-B14F-4D97-AF65-F5344CB8AC3E}">
        <p14:creationId xmlns:p14="http://schemas.microsoft.com/office/powerpoint/2010/main" val="42993131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流量控制之緩衝區示意圖</a:t>
            </a:r>
            <a:endParaRPr lang="zh-TW" altLang="en-US" dirty="0"/>
          </a:p>
        </p:txBody>
      </p:sp>
      <p:sp>
        <p:nvSpPr>
          <p:cNvPr id="6" name="內容版面配置區 5"/>
          <p:cNvSpPr>
            <a:spLocks noGrp="1"/>
          </p:cNvSpPr>
          <p:nvPr>
            <p:ph idx="1"/>
          </p:nvPr>
        </p:nvSpPr>
        <p:spPr/>
        <p:txBody>
          <a:bodyPr/>
          <a:lstStyle/>
          <a:p>
            <a:endParaRPr lang="zh-TW" altLang="en-US"/>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806665"/>
            <a:ext cx="7977499" cy="25202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62192877"/>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壅塞控制</a:t>
            </a:r>
            <a:endParaRPr lang="zh-TW" altLang="en-US" dirty="0"/>
          </a:p>
        </p:txBody>
      </p:sp>
      <p:sp>
        <p:nvSpPr>
          <p:cNvPr id="3" name="內容版面配置區 2"/>
          <p:cNvSpPr>
            <a:spLocks noGrp="1"/>
          </p:cNvSpPr>
          <p:nvPr>
            <p:ph idx="1"/>
          </p:nvPr>
        </p:nvSpPr>
        <p:spPr/>
        <p:txBody>
          <a:bodyPr>
            <a:normAutofit/>
          </a:bodyPr>
          <a:lstStyle/>
          <a:p>
            <a:r>
              <a:rPr lang="zh-TW" altLang="en-US" dirty="0" smtClean="0"/>
              <a:t>壅塞</a:t>
            </a:r>
            <a:r>
              <a:rPr lang="zh-TW" altLang="en-US" dirty="0"/>
              <a:t>控制（</a:t>
            </a:r>
            <a:r>
              <a:rPr lang="en-US" altLang="zh-TW" dirty="0"/>
              <a:t>congestion control</a:t>
            </a:r>
            <a:r>
              <a:rPr lang="zh-TW" altLang="en-US" dirty="0"/>
              <a:t>）主要</a:t>
            </a:r>
            <a:r>
              <a:rPr lang="zh-TW" altLang="en-US" dirty="0" smtClean="0"/>
              <a:t>是當網路壅塞發生時，減緩網路壅塞情況的措施。</a:t>
            </a:r>
            <a:endParaRPr lang="en-US" altLang="zh-TW" dirty="0" smtClean="0"/>
          </a:p>
          <a:p>
            <a:r>
              <a:rPr lang="zh-TW" altLang="en-US" dirty="0" smtClean="0"/>
              <a:t>網際網路使用封包交換機制，將資料轉換為封包後再交給路由器傳送。</a:t>
            </a:r>
            <a:endParaRPr lang="en-US" altLang="zh-TW" dirty="0" smtClean="0"/>
          </a:p>
        </p:txBody>
      </p:sp>
    </p:spTree>
    <p:extLst>
      <p:ext uri="{BB962C8B-B14F-4D97-AF65-F5344CB8AC3E}">
        <p14:creationId xmlns:p14="http://schemas.microsoft.com/office/powerpoint/2010/main" val="11706571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Title 1"/>
          <p:cNvSpPr>
            <a:spLocks noGrp="1"/>
          </p:cNvSpPr>
          <p:nvPr>
            <p:ph type="title"/>
          </p:nvPr>
        </p:nvSpPr>
        <p:spPr/>
        <p:txBody>
          <a:bodyPr/>
          <a:lstStyle/>
          <a:p>
            <a:r>
              <a:rPr lang="zh-TW" altLang="en-US" smtClean="0"/>
              <a:t>上網</a:t>
            </a:r>
          </a:p>
        </p:txBody>
      </p:sp>
      <p:sp>
        <p:nvSpPr>
          <p:cNvPr id="84995" name="Content Placeholder 2"/>
          <p:cNvSpPr>
            <a:spLocks noGrp="1"/>
          </p:cNvSpPr>
          <p:nvPr>
            <p:ph idx="1"/>
          </p:nvPr>
        </p:nvSpPr>
        <p:spPr/>
        <p:txBody>
          <a:bodyPr>
            <a:normAutofit fontScale="92500" lnSpcReduction="10000"/>
          </a:bodyPr>
          <a:lstStyle/>
          <a:p>
            <a:r>
              <a:rPr lang="zh-TW" altLang="en-US" dirty="0" smtClean="0"/>
              <a:t>「上網」指的是「連上網際網路</a:t>
            </a:r>
            <a:r>
              <a:rPr lang="en-US" altLang="zh-TW" dirty="0" smtClean="0"/>
              <a:t>(Internet)</a:t>
            </a:r>
            <a:r>
              <a:rPr lang="zh-TW" altLang="en-US" dirty="0"/>
              <a:t>」。</a:t>
            </a:r>
            <a:endParaRPr lang="en-US" altLang="zh-TW" dirty="0" smtClean="0"/>
          </a:p>
          <a:p>
            <a:r>
              <a:rPr lang="zh-TW" altLang="en-US" dirty="0" smtClean="0"/>
              <a:t>一般使用者上網都是透過</a:t>
            </a:r>
            <a:r>
              <a:rPr lang="en-US" altLang="zh-TW" dirty="0" smtClean="0"/>
              <a:t>ISP</a:t>
            </a:r>
            <a:r>
              <a:rPr lang="zh-TW" altLang="en-US" dirty="0" smtClean="0"/>
              <a:t>業者</a:t>
            </a:r>
            <a:r>
              <a:rPr lang="en-US" altLang="zh-TW" dirty="0" smtClean="0"/>
              <a:t>(Internet Service Provider)</a:t>
            </a:r>
            <a:r>
              <a:rPr lang="zh-TW" altLang="en-US" dirty="0" smtClean="0"/>
              <a:t>連上</a:t>
            </a:r>
            <a:r>
              <a:rPr lang="zh-TW" altLang="en-US" dirty="0"/>
              <a:t>網路。</a:t>
            </a:r>
            <a:endParaRPr lang="en-US" altLang="zh-TW" dirty="0" smtClean="0"/>
          </a:p>
          <a:p>
            <a:pPr lvl="1"/>
            <a:r>
              <a:rPr lang="zh-TW" altLang="en-US" dirty="0" smtClean="0"/>
              <a:t>知名的</a:t>
            </a:r>
            <a:r>
              <a:rPr lang="en-US" altLang="zh-TW" dirty="0" smtClean="0"/>
              <a:t>ISP</a:t>
            </a:r>
            <a:r>
              <a:rPr lang="zh-TW" altLang="en-US" dirty="0" smtClean="0"/>
              <a:t>業者如</a:t>
            </a:r>
            <a:r>
              <a:rPr lang="zh-TW" altLang="en-US" dirty="0" smtClean="0"/>
              <a:t>中華電信等</a:t>
            </a:r>
            <a:r>
              <a:rPr lang="zh-TW" altLang="en-US" dirty="0" smtClean="0"/>
              <a:t>。</a:t>
            </a:r>
            <a:endParaRPr lang="en-US" altLang="zh-TW" dirty="0" smtClean="0"/>
          </a:p>
          <a:p>
            <a:pPr lvl="1"/>
            <a:r>
              <a:rPr lang="zh-TW" altLang="en-US" dirty="0" smtClean="0"/>
              <a:t>各家電信公司的行動網路。</a:t>
            </a:r>
            <a:endParaRPr lang="en-US" altLang="zh-TW" dirty="0" smtClean="0"/>
          </a:p>
          <a:p>
            <a:pPr lvl="1"/>
            <a:r>
              <a:rPr lang="zh-TW" altLang="en-US" dirty="0" smtClean="0"/>
              <a:t>提供學術單位連接網路的臺灣學術網路</a:t>
            </a:r>
            <a:r>
              <a:rPr lang="en-US" altLang="zh-TW" dirty="0" smtClean="0"/>
              <a:t>(</a:t>
            </a:r>
            <a:r>
              <a:rPr lang="en-US" altLang="zh-TW" dirty="0" err="1" smtClean="0"/>
              <a:t>TANet</a:t>
            </a:r>
            <a:r>
              <a:rPr lang="en-US" altLang="zh-TW" dirty="0" smtClean="0"/>
              <a:t>)</a:t>
            </a:r>
            <a:r>
              <a:rPr lang="zh-TW" altLang="en-US" dirty="0" smtClean="0"/>
              <a:t>。</a:t>
            </a:r>
            <a:endParaRPr lang="en-US" altLang="zh-TW" dirty="0" smtClean="0"/>
          </a:p>
          <a:p>
            <a:endParaRPr lang="en-US" altLang="zh-TW" dirty="0" smtClean="0"/>
          </a:p>
          <a:p>
            <a:endParaRPr lang="en-US" altLang="zh-TW" dirty="0" smtClean="0"/>
          </a:p>
        </p:txBody>
      </p:sp>
    </p:spTree>
    <p:extLst>
      <p:ext uri="{BB962C8B-B14F-4D97-AF65-F5344CB8AC3E}">
        <p14:creationId xmlns:p14="http://schemas.microsoft.com/office/powerpoint/2010/main" val="11188746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壅塞控制</a:t>
            </a:r>
          </a:p>
        </p:txBody>
      </p:sp>
      <p:sp>
        <p:nvSpPr>
          <p:cNvPr id="3" name="內容版面配置區 2"/>
          <p:cNvSpPr>
            <a:spLocks noGrp="1"/>
          </p:cNvSpPr>
          <p:nvPr>
            <p:ph idx="1"/>
          </p:nvPr>
        </p:nvSpPr>
        <p:spPr/>
        <p:txBody>
          <a:bodyPr/>
          <a:lstStyle/>
          <a:p>
            <a:r>
              <a:rPr lang="zh-TW" altLang="en-US" dirty="0"/>
              <a:t>當網路流量升高、路由器的工作負擔大到無法負擔的時候，便會開始丟棄封包而發生封包遺失（</a:t>
            </a:r>
            <a:r>
              <a:rPr lang="en-US" altLang="zh-TW" dirty="0"/>
              <a:t>packet loss</a:t>
            </a:r>
            <a:r>
              <a:rPr lang="zh-TW" altLang="en-US" dirty="0"/>
              <a:t>）的情況。</a:t>
            </a:r>
          </a:p>
          <a:p>
            <a:endParaRPr lang="zh-TW" altLang="en-US" dirty="0"/>
          </a:p>
        </p:txBody>
      </p:sp>
    </p:spTree>
    <p:extLst>
      <p:ext uri="{BB962C8B-B14F-4D97-AF65-F5344CB8AC3E}">
        <p14:creationId xmlns:p14="http://schemas.microsoft.com/office/powerpoint/2010/main" val="155487806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6-5 </a:t>
            </a:r>
            <a:r>
              <a:rPr lang="zh-TW" altLang="en-US" dirty="0" smtClean="0"/>
              <a:t>應用層</a:t>
            </a:r>
            <a:endParaRPr lang="zh-TW" altLang="en-US" dirty="0"/>
          </a:p>
        </p:txBody>
      </p:sp>
      <p:sp>
        <p:nvSpPr>
          <p:cNvPr id="3" name="內容版面配置區 2"/>
          <p:cNvSpPr>
            <a:spLocks noGrp="1"/>
          </p:cNvSpPr>
          <p:nvPr>
            <p:ph idx="1"/>
          </p:nvPr>
        </p:nvSpPr>
        <p:spPr/>
        <p:txBody>
          <a:bodyPr>
            <a:normAutofit/>
          </a:bodyPr>
          <a:lstStyle/>
          <a:p>
            <a:r>
              <a:rPr lang="zh-TW" altLang="en-US" dirty="0" smtClean="0"/>
              <a:t>應用層就是最貼近網路使用者的各種不同應用程式所使用的通訊協定。</a:t>
            </a:r>
            <a:endParaRPr lang="en-US" altLang="zh-TW" dirty="0" smtClean="0"/>
          </a:p>
        </p:txBody>
      </p:sp>
    </p:spTree>
    <p:extLst>
      <p:ext uri="{BB962C8B-B14F-4D97-AF65-F5344CB8AC3E}">
        <p14:creationId xmlns:p14="http://schemas.microsoft.com/office/powerpoint/2010/main" val="2562192241"/>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6-5 </a:t>
            </a:r>
            <a:r>
              <a:rPr lang="zh-TW" altLang="en-US" dirty="0"/>
              <a:t>應用層</a:t>
            </a:r>
          </a:p>
        </p:txBody>
      </p:sp>
      <p:sp>
        <p:nvSpPr>
          <p:cNvPr id="3" name="內容版面配置區 2"/>
          <p:cNvSpPr>
            <a:spLocks noGrp="1"/>
          </p:cNvSpPr>
          <p:nvPr>
            <p:ph idx="1"/>
          </p:nvPr>
        </p:nvSpPr>
        <p:spPr/>
        <p:txBody>
          <a:bodyPr/>
          <a:lstStyle/>
          <a:p>
            <a:pPr lvl="1" algn="l"/>
            <a:r>
              <a:rPr lang="zh-TW" altLang="en-US" dirty="0"/>
              <a:t>瀏覽網頁的</a:t>
            </a:r>
            <a:r>
              <a:rPr lang="zh-TW" altLang="en-US" dirty="0">
                <a:solidFill>
                  <a:srgbClr val="C00000"/>
                </a:solidFill>
              </a:rPr>
              <a:t>超文本傳輸協定</a:t>
            </a:r>
            <a:r>
              <a:rPr lang="en-US" altLang="zh-TW" dirty="0"/>
              <a:t/>
            </a:r>
            <a:br>
              <a:rPr lang="en-US" altLang="zh-TW" dirty="0"/>
            </a:br>
            <a:r>
              <a:rPr lang="zh-TW" altLang="en-US" dirty="0"/>
              <a:t>（</a:t>
            </a:r>
            <a:r>
              <a:rPr lang="en-US" altLang="zh-TW" dirty="0"/>
              <a:t>Hyper-Text Transfer</a:t>
            </a:r>
            <a:r>
              <a:rPr lang="zh-TW" altLang="en-US" dirty="0"/>
              <a:t> </a:t>
            </a:r>
            <a:r>
              <a:rPr lang="en-US" altLang="zh-TW" dirty="0"/>
              <a:t>Protocol</a:t>
            </a:r>
            <a:r>
              <a:rPr lang="zh-TW" altLang="en-US" dirty="0"/>
              <a:t>；</a:t>
            </a:r>
            <a:r>
              <a:rPr lang="en-US" altLang="zh-TW" dirty="0"/>
              <a:t>HTTP</a:t>
            </a:r>
            <a:r>
              <a:rPr lang="zh-TW" altLang="en-US" dirty="0"/>
              <a:t>）</a:t>
            </a:r>
            <a:endParaRPr lang="en-US" altLang="zh-TW" dirty="0"/>
          </a:p>
          <a:p>
            <a:pPr lvl="1" algn="l"/>
            <a:r>
              <a:rPr lang="zh-TW" altLang="en-US" dirty="0"/>
              <a:t>傳輸檔案的</a:t>
            </a:r>
            <a:r>
              <a:rPr lang="zh-TW" altLang="en-US" dirty="0">
                <a:solidFill>
                  <a:srgbClr val="C00000"/>
                </a:solidFill>
              </a:rPr>
              <a:t>檔案傳輸協定</a:t>
            </a:r>
            <a:r>
              <a:rPr lang="en-US" altLang="zh-TW" dirty="0"/>
              <a:t/>
            </a:r>
            <a:br>
              <a:rPr lang="en-US" altLang="zh-TW" dirty="0"/>
            </a:br>
            <a:r>
              <a:rPr lang="zh-TW" altLang="en-US" dirty="0"/>
              <a:t>（</a:t>
            </a:r>
            <a:r>
              <a:rPr lang="en-US" altLang="zh-TW" dirty="0"/>
              <a:t>File Transfer</a:t>
            </a:r>
            <a:r>
              <a:rPr lang="zh-TW" altLang="en-US" dirty="0"/>
              <a:t> </a:t>
            </a:r>
            <a:r>
              <a:rPr lang="en-US" altLang="zh-TW" dirty="0"/>
              <a:t>Protocol</a:t>
            </a:r>
            <a:r>
              <a:rPr lang="zh-TW" altLang="en-US" dirty="0"/>
              <a:t>；</a:t>
            </a:r>
            <a:r>
              <a:rPr lang="en-US" altLang="zh-TW" dirty="0"/>
              <a:t>FTP</a:t>
            </a:r>
            <a:r>
              <a:rPr lang="zh-TW" altLang="en-US" dirty="0"/>
              <a:t>）</a:t>
            </a:r>
            <a:endParaRPr lang="en-US" altLang="zh-TW" dirty="0"/>
          </a:p>
          <a:p>
            <a:pPr lvl="1" algn="l"/>
            <a:r>
              <a:rPr lang="zh-TW" altLang="en-US" dirty="0"/>
              <a:t>寄送</a:t>
            </a:r>
            <a:r>
              <a:rPr lang="en-US" altLang="zh-TW" dirty="0"/>
              <a:t>Email</a:t>
            </a:r>
            <a:r>
              <a:rPr lang="zh-TW" altLang="en-US" dirty="0"/>
              <a:t>使用的</a:t>
            </a:r>
            <a:r>
              <a:rPr lang="zh-TW" altLang="en-US" dirty="0">
                <a:solidFill>
                  <a:srgbClr val="C00000"/>
                </a:solidFill>
              </a:rPr>
              <a:t>簡易郵件傳輸協定</a:t>
            </a:r>
            <a:r>
              <a:rPr lang="en-US" altLang="zh-TW" dirty="0"/>
              <a:t/>
            </a:r>
            <a:br>
              <a:rPr lang="en-US" altLang="zh-TW" dirty="0"/>
            </a:br>
            <a:r>
              <a:rPr lang="zh-TW" altLang="en-US" dirty="0"/>
              <a:t>（</a:t>
            </a:r>
            <a:r>
              <a:rPr lang="en-US" altLang="zh-TW" dirty="0"/>
              <a:t>Simple Mail Transfer Protocol</a:t>
            </a:r>
            <a:r>
              <a:rPr lang="zh-TW" altLang="en-US" dirty="0"/>
              <a:t>；</a:t>
            </a:r>
            <a:r>
              <a:rPr lang="en-US" altLang="zh-TW" dirty="0"/>
              <a:t>SMTP</a:t>
            </a:r>
            <a:r>
              <a:rPr lang="zh-TW" altLang="en-US" dirty="0"/>
              <a:t>）</a:t>
            </a:r>
          </a:p>
          <a:p>
            <a:endParaRPr lang="zh-TW" altLang="en-US" dirty="0"/>
          </a:p>
        </p:txBody>
      </p:sp>
    </p:spTree>
    <p:extLst>
      <p:ext uri="{BB962C8B-B14F-4D97-AF65-F5344CB8AC3E}">
        <p14:creationId xmlns:p14="http://schemas.microsoft.com/office/powerpoint/2010/main" val="150509681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Autofit/>
          </a:bodyPr>
          <a:lstStyle/>
          <a:p>
            <a:r>
              <a:rPr lang="zh-TW" altLang="en-US" sz="3200" dirty="0" smtClean="0"/>
              <a:t>使用</a:t>
            </a:r>
            <a:r>
              <a:rPr lang="en-US" altLang="zh-TW" sz="3200" dirty="0" smtClean="0"/>
              <a:t>Mozilla Thunderbird</a:t>
            </a:r>
            <a:r>
              <a:rPr lang="zh-TW" altLang="en-US" sz="3200" dirty="0" smtClean="0"/>
              <a:t>寄信的操作介面</a:t>
            </a:r>
            <a:endParaRPr lang="zh-TW" altLang="en-US" sz="3200" dirty="0"/>
          </a:p>
        </p:txBody>
      </p:sp>
      <p:sp>
        <p:nvSpPr>
          <p:cNvPr id="6" name="內容版面配置區 5"/>
          <p:cNvSpPr>
            <a:spLocks noGrp="1"/>
          </p:cNvSpPr>
          <p:nvPr>
            <p:ph idx="1"/>
          </p:nvPr>
        </p:nvSpPr>
        <p:spPr/>
        <p:txBody>
          <a:bodyPr/>
          <a:lstStyle/>
          <a:p>
            <a:endParaRPr lang="zh-TW" altLang="en-US"/>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1127" y="1660399"/>
            <a:ext cx="5452741" cy="310790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9269352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endParaRPr lang="zh-TW" altLang="en-US" dirty="0"/>
          </a:p>
        </p:txBody>
      </p:sp>
      <p:sp>
        <p:nvSpPr>
          <p:cNvPr id="5" name="內容版面配置區 4"/>
          <p:cNvSpPr>
            <a:spLocks noGrp="1"/>
          </p:cNvSpPr>
          <p:nvPr>
            <p:ph idx="1"/>
          </p:nvPr>
        </p:nvSpPr>
        <p:spPr>
          <a:xfrm>
            <a:off x="457200" y="1660399"/>
            <a:ext cx="3754760" cy="2934224"/>
          </a:xfrm>
        </p:spPr>
        <p:txBody>
          <a:bodyPr/>
          <a:lstStyle/>
          <a:p>
            <a:r>
              <a:rPr lang="zh-TW" altLang="en-US" dirty="0" smtClean="0"/>
              <a:t>使用</a:t>
            </a:r>
            <a:r>
              <a:rPr lang="en-US" altLang="zh-TW" dirty="0"/>
              <a:t>SMTP</a:t>
            </a:r>
            <a:r>
              <a:rPr lang="zh-TW" altLang="en-US" dirty="0"/>
              <a:t>寄送</a:t>
            </a:r>
            <a:r>
              <a:rPr lang="en-US" altLang="zh-TW" dirty="0"/>
              <a:t>Email</a:t>
            </a:r>
            <a:r>
              <a:rPr lang="zh-TW" altLang="en-US" dirty="0"/>
              <a:t>的範例</a:t>
            </a: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36985" y="646126"/>
            <a:ext cx="2372487" cy="434114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65671287"/>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Autofit/>
          </a:bodyPr>
          <a:lstStyle/>
          <a:p>
            <a:r>
              <a:rPr lang="zh-TW" altLang="en-US" sz="3200" dirty="0" smtClean="0"/>
              <a:t>使用「</a:t>
            </a:r>
            <a:r>
              <a:rPr lang="en-US" altLang="zh-TW" sz="3200" dirty="0" err="1" smtClean="0"/>
              <a:t>nslookup</a:t>
            </a:r>
            <a:r>
              <a:rPr lang="zh-TW" altLang="en-US" sz="3200" dirty="0" smtClean="0"/>
              <a:t>」指令透過</a:t>
            </a:r>
            <a:r>
              <a:rPr lang="en-US" altLang="zh-TW" sz="3200" dirty="0" smtClean="0"/>
              <a:t>DNS</a:t>
            </a:r>
            <a:r>
              <a:rPr lang="zh-TW" altLang="en-US" sz="3200" dirty="0" smtClean="0"/>
              <a:t>名稱伺服器查詢「</a:t>
            </a:r>
            <a:r>
              <a:rPr lang="en-US" altLang="zh-TW" sz="3200" dirty="0" smtClean="0"/>
              <a:t>google.com</a:t>
            </a:r>
            <a:r>
              <a:rPr lang="zh-TW" altLang="en-US" sz="3200" dirty="0" smtClean="0"/>
              <a:t>」所回傳的結果</a:t>
            </a:r>
            <a:endParaRPr lang="zh-TW" altLang="en-US" sz="3200" dirty="0"/>
          </a:p>
        </p:txBody>
      </p:sp>
      <p:pic>
        <p:nvPicPr>
          <p:cNvPr id="5"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24093" y="1660525"/>
            <a:ext cx="6295813" cy="29337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13506737"/>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標題 1"/>
          <p:cNvSpPr>
            <a:spLocks noGrp="1"/>
          </p:cNvSpPr>
          <p:nvPr>
            <p:ph type="title"/>
          </p:nvPr>
        </p:nvSpPr>
        <p:spPr/>
        <p:txBody>
          <a:bodyPr/>
          <a:lstStyle/>
          <a:p>
            <a:r>
              <a:rPr lang="en-US" altLang="zh-TW" smtClean="0"/>
              <a:t>6-6 </a:t>
            </a:r>
            <a:r>
              <a:rPr lang="zh-TW" altLang="en-US" smtClean="0"/>
              <a:t>網際網路的基本設定和除錯方式</a:t>
            </a:r>
            <a:endParaRPr lang="zh-TW" altLang="en-US" dirty="0" smtClean="0"/>
          </a:p>
        </p:txBody>
      </p:sp>
      <p:sp>
        <p:nvSpPr>
          <p:cNvPr id="145411" name="內容版面配置區 2"/>
          <p:cNvSpPr>
            <a:spLocks noGrp="1"/>
          </p:cNvSpPr>
          <p:nvPr>
            <p:ph idx="1"/>
          </p:nvPr>
        </p:nvSpPr>
        <p:spPr/>
        <p:txBody>
          <a:bodyPr>
            <a:normAutofit fontScale="92500" lnSpcReduction="10000"/>
          </a:bodyPr>
          <a:lstStyle/>
          <a:p>
            <a:r>
              <a:rPr lang="zh-TW" altLang="en-US" smtClean="0"/>
              <a:t>主機要連上網際網路，基本的設定包括：</a:t>
            </a:r>
          </a:p>
          <a:p>
            <a:pPr lvl="1"/>
            <a:r>
              <a:rPr lang="en-US" altLang="zh-TW" smtClean="0"/>
              <a:t>IP</a:t>
            </a:r>
            <a:r>
              <a:rPr lang="zh-TW" altLang="en-US" smtClean="0"/>
              <a:t>位址（</a:t>
            </a:r>
            <a:r>
              <a:rPr lang="en-US" altLang="zh-TW" smtClean="0"/>
              <a:t>IP address</a:t>
            </a:r>
            <a:r>
              <a:rPr lang="zh-TW" altLang="en-US" smtClean="0"/>
              <a:t>）</a:t>
            </a:r>
          </a:p>
          <a:p>
            <a:pPr lvl="1"/>
            <a:r>
              <a:rPr lang="zh-TW" altLang="en-US" smtClean="0"/>
              <a:t>網路遮罩（</a:t>
            </a:r>
            <a:r>
              <a:rPr lang="en-US" altLang="zh-TW" smtClean="0"/>
              <a:t>netmask</a:t>
            </a:r>
            <a:r>
              <a:rPr lang="zh-TW" altLang="en-US" smtClean="0"/>
              <a:t>）</a:t>
            </a:r>
          </a:p>
          <a:p>
            <a:pPr lvl="1"/>
            <a:r>
              <a:rPr lang="zh-TW" altLang="en-US" smtClean="0"/>
              <a:t>預設閘道器（</a:t>
            </a:r>
            <a:r>
              <a:rPr lang="en-US" altLang="zh-TW" smtClean="0"/>
              <a:t>default gateway</a:t>
            </a:r>
            <a:r>
              <a:rPr lang="zh-TW" altLang="en-US" smtClean="0"/>
              <a:t>）或是預設路由器（</a:t>
            </a:r>
            <a:r>
              <a:rPr lang="en-US" altLang="zh-TW" smtClean="0"/>
              <a:t>default router</a:t>
            </a:r>
            <a:r>
              <a:rPr lang="zh-TW" altLang="en-US" smtClean="0"/>
              <a:t>）</a:t>
            </a:r>
          </a:p>
          <a:p>
            <a:pPr lvl="1"/>
            <a:r>
              <a:rPr lang="zh-TW" altLang="en-US" smtClean="0"/>
              <a:t>名稱伺服器（</a:t>
            </a:r>
            <a:r>
              <a:rPr lang="en-US" altLang="zh-TW" smtClean="0"/>
              <a:t>DNS server</a:t>
            </a:r>
            <a:r>
              <a:rPr lang="zh-TW" altLang="en-US" smtClean="0"/>
              <a:t>）</a:t>
            </a:r>
            <a:endParaRPr lang="zh-TW" altLang="en-US" dirty="0" smtClean="0"/>
          </a:p>
        </p:txBody>
      </p:sp>
    </p:spTree>
    <p:extLst>
      <p:ext uri="{BB962C8B-B14F-4D97-AF65-F5344CB8AC3E}">
        <p14:creationId xmlns:p14="http://schemas.microsoft.com/office/powerpoint/2010/main" val="29767004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Title 1"/>
          <p:cNvSpPr>
            <a:spLocks noGrp="1"/>
          </p:cNvSpPr>
          <p:nvPr>
            <p:ph type="title"/>
          </p:nvPr>
        </p:nvSpPr>
        <p:spPr/>
        <p:txBody>
          <a:bodyPr/>
          <a:lstStyle/>
          <a:p>
            <a:r>
              <a:rPr lang="en-US" altLang="zh-TW" smtClean="0"/>
              <a:t>6-6 </a:t>
            </a:r>
            <a:r>
              <a:rPr lang="zh-TW" altLang="en-US" smtClean="0"/>
              <a:t>網際網路的基本設定和除錯</a:t>
            </a:r>
            <a:endParaRPr lang="zh-TW" altLang="en-US" dirty="0" smtClean="0"/>
          </a:p>
        </p:txBody>
      </p:sp>
      <p:sp>
        <p:nvSpPr>
          <p:cNvPr id="146435" name="Content Placeholder 2"/>
          <p:cNvSpPr>
            <a:spLocks noGrp="1"/>
          </p:cNvSpPr>
          <p:nvPr>
            <p:ph idx="1"/>
          </p:nvPr>
        </p:nvSpPr>
        <p:spPr/>
        <p:txBody>
          <a:bodyPr/>
          <a:lstStyle/>
          <a:p>
            <a:r>
              <a:rPr lang="zh-TW" altLang="en-US" smtClean="0"/>
              <a:t>可以手動設定，也可以自動取得</a:t>
            </a:r>
            <a:r>
              <a:rPr lang="en-US" altLang="zh-TW" smtClean="0"/>
              <a:t> – </a:t>
            </a:r>
            <a:r>
              <a:rPr lang="zh-TW" altLang="en-US" smtClean="0"/>
              <a:t>要看網路環境而定。</a:t>
            </a:r>
            <a:endParaRPr lang="en-US" altLang="zh-TW" smtClean="0"/>
          </a:p>
          <a:p>
            <a:pPr lvl="1"/>
            <a:r>
              <a:rPr lang="zh-TW" altLang="en-US" smtClean="0"/>
              <a:t>自動取得通常使用</a:t>
            </a:r>
            <a:r>
              <a:rPr lang="en-US" altLang="zh-TW" smtClean="0"/>
              <a:t>DHCP</a:t>
            </a:r>
            <a:r>
              <a:rPr lang="zh-TW" altLang="en-US" smtClean="0"/>
              <a:t>協定。</a:t>
            </a:r>
            <a:endParaRPr lang="en-US" altLang="zh-TW" smtClean="0"/>
          </a:p>
          <a:p>
            <a:r>
              <a:rPr lang="zh-TW" altLang="en-US" smtClean="0"/>
              <a:t>同一個網路下，每個主機都要使用不同的</a:t>
            </a:r>
            <a:r>
              <a:rPr lang="en-US" altLang="zh-TW" smtClean="0"/>
              <a:t>IP</a:t>
            </a:r>
            <a:r>
              <a:rPr lang="zh-TW" altLang="en-US" smtClean="0"/>
              <a:t>位址。</a:t>
            </a:r>
            <a:endParaRPr lang="zh-TW" altLang="en-US" dirty="0" smtClean="0"/>
          </a:p>
        </p:txBody>
      </p:sp>
    </p:spTree>
    <p:extLst>
      <p:ext uri="{BB962C8B-B14F-4D97-AF65-F5344CB8AC3E}">
        <p14:creationId xmlns:p14="http://schemas.microsoft.com/office/powerpoint/2010/main" val="9086597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Title 1"/>
          <p:cNvSpPr>
            <a:spLocks noGrp="1"/>
          </p:cNvSpPr>
          <p:nvPr>
            <p:ph type="title"/>
          </p:nvPr>
        </p:nvSpPr>
        <p:spPr/>
        <p:txBody>
          <a:bodyPr/>
          <a:lstStyle/>
          <a:p>
            <a:r>
              <a:rPr lang="zh-TW" altLang="en-US" smtClean="0"/>
              <a:t>不同系統的設定界面</a:t>
            </a:r>
            <a:r>
              <a:rPr lang="en-US" altLang="zh-TW" smtClean="0"/>
              <a:t> – Windows </a:t>
            </a:r>
          </a:p>
        </p:txBody>
      </p:sp>
      <p:sp>
        <p:nvSpPr>
          <p:cNvPr id="5" name="內容版面配置區 4"/>
          <p:cNvSpPr>
            <a:spLocks noGrp="1"/>
          </p:cNvSpPr>
          <p:nvPr>
            <p:ph idx="1"/>
          </p:nvPr>
        </p:nvSpPr>
        <p:spPr/>
        <p:txBody>
          <a:bodyPr/>
          <a:lstStyle/>
          <a:p>
            <a:endParaRPr lang="zh-TW" altLang="en-US"/>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31840" y="1466428"/>
            <a:ext cx="2961552" cy="32585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969897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2" name="Title 1"/>
          <p:cNvSpPr>
            <a:spLocks noGrp="1"/>
          </p:cNvSpPr>
          <p:nvPr>
            <p:ph type="title"/>
          </p:nvPr>
        </p:nvSpPr>
        <p:spPr/>
        <p:txBody>
          <a:bodyPr>
            <a:normAutofit/>
          </a:bodyPr>
          <a:lstStyle/>
          <a:p>
            <a:r>
              <a:rPr lang="zh-TW" altLang="en-US" smtClean="0"/>
              <a:t>不同系統的設定界面</a:t>
            </a:r>
            <a:r>
              <a:rPr lang="en-US" altLang="zh-TW" smtClean="0"/>
              <a:t> – Mac OS X</a:t>
            </a:r>
          </a:p>
        </p:txBody>
      </p:sp>
      <p:sp>
        <p:nvSpPr>
          <p:cNvPr id="3" name="內容版面配置區 2"/>
          <p:cNvSpPr>
            <a:spLocks noGrp="1"/>
          </p:cNvSpPr>
          <p:nvPr>
            <p:ph idx="1"/>
          </p:nvPr>
        </p:nvSpPr>
        <p:spPr/>
        <p:txBody>
          <a:bodyPr/>
          <a:lstStyle/>
          <a:p>
            <a:endParaRPr lang="zh-TW" altLang="en-US"/>
          </a:p>
        </p:txBody>
      </p:sp>
      <p:pic>
        <p:nvPicPr>
          <p:cNvPr id="4"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36785" y="1510925"/>
            <a:ext cx="3870430" cy="3353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701264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Title 1"/>
          <p:cNvSpPr>
            <a:spLocks noGrp="1"/>
          </p:cNvSpPr>
          <p:nvPr>
            <p:ph type="title"/>
          </p:nvPr>
        </p:nvSpPr>
        <p:spPr/>
        <p:txBody>
          <a:bodyPr/>
          <a:lstStyle/>
          <a:p>
            <a:r>
              <a:rPr lang="zh-TW" altLang="en-US" smtClean="0"/>
              <a:t>封包交換</a:t>
            </a:r>
            <a:r>
              <a:rPr lang="en-US" altLang="zh-TW" smtClean="0"/>
              <a:t> – Packet Switching</a:t>
            </a:r>
          </a:p>
        </p:txBody>
      </p:sp>
      <p:sp>
        <p:nvSpPr>
          <p:cNvPr id="86019" name="Content Placeholder 2"/>
          <p:cNvSpPr>
            <a:spLocks noGrp="1"/>
          </p:cNvSpPr>
          <p:nvPr>
            <p:ph idx="1"/>
          </p:nvPr>
        </p:nvSpPr>
        <p:spPr/>
        <p:txBody>
          <a:bodyPr>
            <a:normAutofit lnSpcReduction="10000"/>
          </a:bodyPr>
          <a:lstStyle/>
          <a:p>
            <a:r>
              <a:rPr lang="zh-TW" altLang="en-US" dirty="0" smtClean="0"/>
              <a:t>網際網路使用封包交換技術傳輸</a:t>
            </a:r>
            <a:r>
              <a:rPr lang="zh-TW" altLang="en-US" dirty="0"/>
              <a:t>資料。</a:t>
            </a:r>
            <a:endParaRPr lang="en-US" altLang="zh-TW" dirty="0" smtClean="0"/>
          </a:p>
          <a:p>
            <a:r>
              <a:rPr lang="en-US" altLang="zh-TW" dirty="0" smtClean="0"/>
              <a:t>1961</a:t>
            </a:r>
            <a:r>
              <a:rPr lang="zh-TW" altLang="en-US" dirty="0" smtClean="0"/>
              <a:t>年由學者</a:t>
            </a:r>
            <a:r>
              <a:rPr lang="en-US" altLang="zh-TW" dirty="0" smtClean="0"/>
              <a:t>Leonard </a:t>
            </a:r>
            <a:r>
              <a:rPr lang="en-US" altLang="zh-TW" dirty="0" err="1" smtClean="0"/>
              <a:t>Kleinrock</a:t>
            </a:r>
            <a:r>
              <a:rPr lang="zh-TW" altLang="en-US" dirty="0" smtClean="0"/>
              <a:t>所</a:t>
            </a:r>
            <a:r>
              <a:rPr lang="zh-TW" altLang="en-US" dirty="0"/>
              <a:t>提出。</a:t>
            </a:r>
            <a:endParaRPr lang="en-US" altLang="zh-TW" dirty="0" smtClean="0"/>
          </a:p>
          <a:p>
            <a:r>
              <a:rPr lang="zh-TW" altLang="en-US" dirty="0" smtClean="0"/>
              <a:t>所有的資料均切割包裝為封包後，再進行</a:t>
            </a:r>
            <a:r>
              <a:rPr lang="zh-TW" altLang="en-US" dirty="0"/>
              <a:t>傳輸。</a:t>
            </a:r>
            <a:endParaRPr lang="en-US" altLang="zh-TW" dirty="0" smtClean="0"/>
          </a:p>
          <a:p>
            <a:r>
              <a:rPr lang="zh-TW" altLang="en-US" dirty="0" smtClean="0"/>
              <a:t>封包大小有其</a:t>
            </a:r>
            <a:r>
              <a:rPr lang="zh-TW" altLang="en-US" dirty="0"/>
              <a:t>限制。</a:t>
            </a:r>
            <a:endParaRPr lang="en-US" altLang="zh-TW" dirty="0" smtClean="0"/>
          </a:p>
          <a:p>
            <a:pPr lvl="1"/>
            <a:r>
              <a:rPr lang="zh-TW" altLang="en-US" dirty="0" smtClean="0"/>
              <a:t>以</a:t>
            </a:r>
            <a:r>
              <a:rPr lang="en-US" altLang="zh-TW" dirty="0" smtClean="0"/>
              <a:t>Ethernet</a:t>
            </a:r>
            <a:r>
              <a:rPr lang="zh-TW" altLang="en-US" dirty="0" smtClean="0"/>
              <a:t>為例，其上限為</a:t>
            </a:r>
            <a:r>
              <a:rPr lang="en-US" altLang="zh-TW" dirty="0" smtClean="0"/>
              <a:t>1500</a:t>
            </a:r>
            <a:r>
              <a:rPr lang="zh-TW" altLang="en-US" dirty="0" smtClean="0"/>
              <a:t>位元組。</a:t>
            </a:r>
            <a:endParaRPr lang="en-US" altLang="ja-JP" dirty="0" smtClean="0"/>
          </a:p>
          <a:p>
            <a:endParaRPr lang="en-US" altLang="zh-TW" dirty="0" smtClean="0"/>
          </a:p>
        </p:txBody>
      </p:sp>
    </p:spTree>
    <p:extLst>
      <p:ext uri="{BB962C8B-B14F-4D97-AF65-F5344CB8AC3E}">
        <p14:creationId xmlns:p14="http://schemas.microsoft.com/office/powerpoint/2010/main" val="38951900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Title 1"/>
          <p:cNvSpPr>
            <a:spLocks noGrp="1"/>
          </p:cNvSpPr>
          <p:nvPr>
            <p:ph type="title"/>
          </p:nvPr>
        </p:nvSpPr>
        <p:spPr/>
        <p:txBody>
          <a:bodyPr>
            <a:normAutofit/>
          </a:bodyPr>
          <a:lstStyle/>
          <a:p>
            <a:r>
              <a:rPr lang="zh-TW" altLang="en-US" smtClean="0"/>
              <a:t>使用「</a:t>
            </a:r>
            <a:r>
              <a:rPr lang="en-US" altLang="zh-TW" smtClean="0"/>
              <a:t>ipconfig /all</a:t>
            </a:r>
            <a:r>
              <a:rPr lang="zh-TW" altLang="en-US" smtClean="0"/>
              <a:t>」檢查</a:t>
            </a:r>
            <a:r>
              <a:rPr lang="en-US" altLang="zh-TW" smtClean="0"/>
              <a:t>IP</a:t>
            </a:r>
            <a:r>
              <a:rPr lang="zh-TW" altLang="en-US" smtClean="0"/>
              <a:t>設定</a:t>
            </a:r>
          </a:p>
        </p:txBody>
      </p:sp>
      <p:sp>
        <p:nvSpPr>
          <p:cNvPr id="3" name="內容版面配置區 2"/>
          <p:cNvSpPr>
            <a:spLocks noGrp="1"/>
          </p:cNvSpPr>
          <p:nvPr>
            <p:ph idx="1"/>
          </p:nvPr>
        </p:nvSpPr>
        <p:spPr/>
        <p:txBody>
          <a:bodyPr/>
          <a:lstStyle/>
          <a:p>
            <a:endParaRPr lang="zh-TW" altLang="en-US"/>
          </a:p>
        </p:txBody>
      </p:sp>
      <p:pic>
        <p:nvPicPr>
          <p:cNvPr id="4"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141730" y="1446625"/>
            <a:ext cx="4545232" cy="34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797464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Title 1"/>
          <p:cNvSpPr>
            <a:spLocks noGrp="1"/>
          </p:cNvSpPr>
          <p:nvPr>
            <p:ph type="title"/>
          </p:nvPr>
        </p:nvSpPr>
        <p:spPr/>
        <p:txBody>
          <a:bodyPr/>
          <a:lstStyle/>
          <a:p>
            <a:r>
              <a:rPr lang="zh-TW" altLang="en-US" smtClean="0"/>
              <a:t>使用「</a:t>
            </a:r>
            <a:r>
              <a:rPr lang="en-US" altLang="zh-TW" smtClean="0"/>
              <a:t>netstat -rn</a:t>
            </a:r>
            <a:r>
              <a:rPr lang="zh-TW" altLang="en-US" smtClean="0"/>
              <a:t>」檢查路由</a:t>
            </a:r>
          </a:p>
        </p:txBody>
      </p:sp>
      <p:sp>
        <p:nvSpPr>
          <p:cNvPr id="150531" name="Content Placeholder 2"/>
          <p:cNvSpPr>
            <a:spLocks noGrp="1"/>
          </p:cNvSpPr>
          <p:nvPr>
            <p:ph idx="1"/>
          </p:nvPr>
        </p:nvSpPr>
        <p:spPr>
          <a:xfrm>
            <a:off x="457199" y="1660399"/>
            <a:ext cx="2629635" cy="2934224"/>
          </a:xfrm>
        </p:spPr>
        <p:txBody>
          <a:bodyPr/>
          <a:lstStyle/>
          <a:p>
            <a:pPr algn="l"/>
            <a:r>
              <a:rPr lang="zh-TW" altLang="en-US" dirty="0" smtClean="0"/>
              <a:t>網路目的地為</a:t>
            </a:r>
            <a:r>
              <a:rPr lang="en-US" altLang="zh-TW" dirty="0" smtClean="0"/>
              <a:t>0.0.0.0</a:t>
            </a:r>
            <a:r>
              <a:rPr lang="zh-TW" altLang="en-US" dirty="0" smtClean="0"/>
              <a:t>的為預設路由器。</a:t>
            </a:r>
          </a:p>
        </p:txBody>
      </p:sp>
      <p:pic>
        <p:nvPicPr>
          <p:cNvPr id="5"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266855" y="1490663"/>
            <a:ext cx="4239322" cy="3290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869155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4" name="Title 1"/>
          <p:cNvSpPr>
            <a:spLocks noGrp="1"/>
          </p:cNvSpPr>
          <p:nvPr>
            <p:ph type="title"/>
          </p:nvPr>
        </p:nvSpPr>
        <p:spPr/>
        <p:txBody>
          <a:bodyPr>
            <a:normAutofit/>
          </a:bodyPr>
          <a:lstStyle/>
          <a:p>
            <a:r>
              <a:rPr lang="zh-TW" altLang="en-US" smtClean="0"/>
              <a:t>使用「</a:t>
            </a:r>
            <a:r>
              <a:rPr lang="en-US" altLang="zh-TW" smtClean="0"/>
              <a:t>ping</a:t>
            </a:r>
            <a:r>
              <a:rPr lang="zh-TW" altLang="en-US" smtClean="0"/>
              <a:t>」指令來檢查連線情況</a:t>
            </a:r>
          </a:p>
        </p:txBody>
      </p:sp>
      <p:sp>
        <p:nvSpPr>
          <p:cNvPr id="151555" name="Content Placeholder 2"/>
          <p:cNvSpPr>
            <a:spLocks noGrp="1"/>
          </p:cNvSpPr>
          <p:nvPr>
            <p:ph idx="1"/>
          </p:nvPr>
        </p:nvSpPr>
        <p:spPr/>
        <p:txBody>
          <a:bodyPr/>
          <a:lstStyle/>
          <a:p>
            <a:r>
              <a:rPr lang="zh-TW" altLang="en-US" dirty="0" smtClean="0"/>
              <a:t>注意：</a:t>
            </a:r>
            <a:r>
              <a:rPr lang="en-US" altLang="zh-TW" dirty="0" smtClean="0"/>
              <a:t>ping</a:t>
            </a:r>
            <a:r>
              <a:rPr lang="zh-TW" altLang="en-US" dirty="0" smtClean="0"/>
              <a:t>沒有回應不代表網路不通。</a:t>
            </a:r>
            <a:endParaRPr lang="en-US" altLang="zh-TW" dirty="0" smtClean="0"/>
          </a:p>
          <a:p>
            <a:r>
              <a:rPr lang="zh-TW" altLang="en-US" dirty="0" smtClean="0"/>
              <a:t>成功的情況</a:t>
            </a:r>
          </a:p>
        </p:txBody>
      </p:sp>
      <p:pic>
        <p:nvPicPr>
          <p:cNvPr id="5"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041830" y="2204755"/>
            <a:ext cx="3915435" cy="2392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506720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8" name="Title 1"/>
          <p:cNvSpPr>
            <a:spLocks noGrp="1"/>
          </p:cNvSpPr>
          <p:nvPr>
            <p:ph type="title"/>
          </p:nvPr>
        </p:nvSpPr>
        <p:spPr/>
        <p:txBody>
          <a:bodyPr/>
          <a:lstStyle/>
          <a:p>
            <a:r>
              <a:rPr lang="zh-TW" altLang="en-US" smtClean="0"/>
              <a:t>「</a:t>
            </a:r>
            <a:r>
              <a:rPr lang="en-US" altLang="zh-TW" smtClean="0"/>
              <a:t>ping</a:t>
            </a:r>
            <a:r>
              <a:rPr lang="zh-TW" altLang="en-US" smtClean="0"/>
              <a:t>」失敗的情況</a:t>
            </a:r>
          </a:p>
        </p:txBody>
      </p:sp>
      <p:sp>
        <p:nvSpPr>
          <p:cNvPr id="152579" name="Content Placeholder 3"/>
          <p:cNvSpPr>
            <a:spLocks noGrp="1"/>
          </p:cNvSpPr>
          <p:nvPr>
            <p:ph idx="1"/>
          </p:nvPr>
        </p:nvSpPr>
        <p:spPr/>
        <p:txBody>
          <a:bodyPr/>
          <a:lstStyle/>
          <a:p>
            <a:r>
              <a:rPr lang="zh-TW" altLang="en-US" dirty="0" smtClean="0"/>
              <a:t>主機連不上，或是連線逾時。</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56565" y="2317614"/>
            <a:ext cx="3607257" cy="1981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6"/>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526995" y="2391730"/>
            <a:ext cx="3613280" cy="1957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977682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Title 1"/>
          <p:cNvSpPr>
            <a:spLocks noGrp="1"/>
          </p:cNvSpPr>
          <p:nvPr>
            <p:ph type="title"/>
          </p:nvPr>
        </p:nvSpPr>
        <p:spPr/>
        <p:txBody>
          <a:bodyPr/>
          <a:lstStyle/>
          <a:p>
            <a:r>
              <a:rPr lang="zh-TW" altLang="en-US" dirty="0" smtClean="0"/>
              <a:t>使用「</a:t>
            </a:r>
            <a:r>
              <a:rPr lang="en-US" altLang="zh-TW" dirty="0" err="1" smtClean="0"/>
              <a:t>arp</a:t>
            </a:r>
            <a:r>
              <a:rPr lang="en-US" altLang="zh-TW" dirty="0" smtClean="0"/>
              <a:t> -a</a:t>
            </a:r>
            <a:r>
              <a:rPr lang="zh-TW" altLang="en-US" dirty="0" smtClean="0"/>
              <a:t>」指令檢查第二層</a:t>
            </a:r>
          </a:p>
        </p:txBody>
      </p:sp>
      <p:sp>
        <p:nvSpPr>
          <p:cNvPr id="153603" name="Content Placeholder 2"/>
          <p:cNvSpPr>
            <a:spLocks noGrp="1"/>
          </p:cNvSpPr>
          <p:nvPr>
            <p:ph idx="1"/>
          </p:nvPr>
        </p:nvSpPr>
        <p:spPr/>
        <p:txBody>
          <a:bodyPr/>
          <a:lstStyle/>
          <a:p>
            <a:r>
              <a:rPr lang="zh-TW" altLang="en-US" smtClean="0"/>
              <a:t>使用</a:t>
            </a:r>
            <a:r>
              <a:rPr lang="en-US" altLang="zh-TW" smtClean="0"/>
              <a:t>Ethernet</a:t>
            </a:r>
            <a:r>
              <a:rPr lang="zh-TW" altLang="en-US" smtClean="0"/>
              <a:t>或無線網路時，可用「</a:t>
            </a:r>
            <a:r>
              <a:rPr lang="en-US" altLang="zh-TW" smtClean="0"/>
              <a:t>arp -a</a:t>
            </a:r>
            <a:r>
              <a:rPr lang="zh-TW" altLang="en-US" smtClean="0"/>
              <a:t>」指定查詢鄰近主機的網路界面實體位址。</a:t>
            </a:r>
            <a:endParaRPr lang="en-US" altLang="zh-TW" dirty="0" smtClean="0"/>
          </a:p>
        </p:txBody>
      </p:sp>
      <p:pic>
        <p:nvPicPr>
          <p:cNvPr id="5" name="Picture 3"/>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996824" y="2706765"/>
            <a:ext cx="3375375" cy="2393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857025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使用「</a:t>
            </a:r>
            <a:r>
              <a:rPr lang="en-US" altLang="zh-TW" smtClean="0"/>
              <a:t>arp -a</a:t>
            </a:r>
            <a:r>
              <a:rPr lang="zh-TW" altLang="en-US" smtClean="0"/>
              <a:t>」指令檢查第二層</a:t>
            </a:r>
            <a:endParaRPr lang="zh-TW" altLang="en-US" dirty="0"/>
          </a:p>
        </p:txBody>
      </p:sp>
      <p:sp>
        <p:nvSpPr>
          <p:cNvPr id="3" name="內容版面配置區 2"/>
          <p:cNvSpPr>
            <a:spLocks noGrp="1"/>
          </p:cNvSpPr>
          <p:nvPr>
            <p:ph idx="1"/>
          </p:nvPr>
        </p:nvSpPr>
        <p:spPr/>
        <p:txBody>
          <a:bodyPr/>
          <a:lstStyle/>
          <a:p>
            <a:r>
              <a:rPr lang="zh-TW" altLang="en-US" dirty="0" smtClean="0"/>
              <a:t>連線狀態有誤時，相關紀錄會查詢不到。</a:t>
            </a:r>
            <a:endParaRPr lang="en-US" altLang="zh-TW" dirty="0" smtClean="0"/>
          </a:p>
          <a:p>
            <a:r>
              <a:rPr lang="zh-TW" altLang="en-US" dirty="0" smtClean="0"/>
              <a:t>通常可以配合「</a:t>
            </a:r>
            <a:r>
              <a:rPr lang="en-US" altLang="zh-TW" dirty="0" smtClean="0"/>
              <a:t>ping</a:t>
            </a:r>
            <a:r>
              <a:rPr lang="zh-TW" altLang="en-US" dirty="0" smtClean="0"/>
              <a:t>」指令：先</a:t>
            </a:r>
            <a:r>
              <a:rPr lang="en-US" altLang="zh-TW" dirty="0" smtClean="0"/>
              <a:t>ping</a:t>
            </a:r>
            <a:r>
              <a:rPr lang="zh-TW" altLang="en-US" dirty="0" smtClean="0"/>
              <a:t>預設閘道，然後馬上用</a:t>
            </a:r>
            <a:r>
              <a:rPr lang="en-US" altLang="zh-TW" dirty="0" err="1" smtClean="0"/>
              <a:t>arp</a:t>
            </a:r>
            <a:r>
              <a:rPr lang="zh-TW" altLang="en-US" dirty="0" smtClean="0"/>
              <a:t>查詢。</a:t>
            </a:r>
            <a:endParaRPr lang="en-US" altLang="zh-TW" dirty="0" smtClean="0"/>
          </a:p>
          <a:p>
            <a:endParaRPr lang="zh-TW" altLang="en-US" dirty="0"/>
          </a:p>
        </p:txBody>
      </p:sp>
    </p:spTree>
    <p:extLst>
      <p:ext uri="{BB962C8B-B14F-4D97-AF65-F5344CB8AC3E}">
        <p14:creationId xmlns:p14="http://schemas.microsoft.com/office/powerpoint/2010/main" val="425372403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Title 1"/>
          <p:cNvSpPr>
            <a:spLocks noGrp="1"/>
          </p:cNvSpPr>
          <p:nvPr>
            <p:ph type="title"/>
          </p:nvPr>
        </p:nvSpPr>
        <p:spPr/>
        <p:txBody>
          <a:bodyPr/>
          <a:lstStyle/>
          <a:p>
            <a:r>
              <a:rPr lang="zh-TW" altLang="en-US" smtClean="0"/>
              <a:t>使用</a:t>
            </a:r>
            <a:r>
              <a:rPr lang="en-US" altLang="zh-TW" smtClean="0"/>
              <a:t>nslookup</a:t>
            </a:r>
            <a:r>
              <a:rPr lang="zh-TW" altLang="en-US" smtClean="0"/>
              <a:t>指令，檢查</a:t>
            </a:r>
            <a:r>
              <a:rPr lang="en-US" altLang="zh-TW" smtClean="0"/>
              <a:t>DNS</a:t>
            </a:r>
            <a:endParaRPr lang="en-US" altLang="zh-TW" dirty="0" smtClean="0"/>
          </a:p>
        </p:txBody>
      </p:sp>
      <p:sp>
        <p:nvSpPr>
          <p:cNvPr id="154627" name="Content Placeholder 2"/>
          <p:cNvSpPr>
            <a:spLocks noGrp="1"/>
          </p:cNvSpPr>
          <p:nvPr>
            <p:ph idx="1"/>
          </p:nvPr>
        </p:nvSpPr>
        <p:spPr/>
        <p:txBody>
          <a:bodyPr/>
          <a:lstStyle/>
          <a:p>
            <a:r>
              <a:rPr lang="zh-TW" altLang="en-US" smtClean="0"/>
              <a:t>若</a:t>
            </a:r>
            <a:r>
              <a:rPr lang="en-US" altLang="zh-TW" smtClean="0"/>
              <a:t>DNS</a:t>
            </a:r>
            <a:r>
              <a:rPr lang="zh-TW" altLang="en-US" smtClean="0"/>
              <a:t>服務不正常，也會無法正常存取網路服務。</a:t>
            </a:r>
            <a:endParaRPr lang="en-US" altLang="zh-TW" dirty="0" smtClean="0"/>
          </a:p>
        </p:txBody>
      </p:sp>
      <p:pic>
        <p:nvPicPr>
          <p:cNvPr id="5" name="Picture 3"/>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81790" y="2223890"/>
            <a:ext cx="3645405" cy="2625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475921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使用</a:t>
            </a:r>
            <a:r>
              <a:rPr lang="en-US" altLang="zh-TW" smtClean="0"/>
              <a:t>nslookup</a:t>
            </a:r>
            <a:r>
              <a:rPr lang="zh-TW" altLang="en-US" smtClean="0"/>
              <a:t>指令，檢查</a:t>
            </a:r>
            <a:r>
              <a:rPr lang="en-US" altLang="zh-TW" smtClean="0"/>
              <a:t>DNS</a:t>
            </a:r>
            <a:endParaRPr lang="zh-TW" altLang="en-US" dirty="0"/>
          </a:p>
        </p:txBody>
      </p:sp>
      <p:sp>
        <p:nvSpPr>
          <p:cNvPr id="3" name="內容版面配置區 2"/>
          <p:cNvSpPr>
            <a:spLocks noGrp="1"/>
          </p:cNvSpPr>
          <p:nvPr>
            <p:ph idx="1"/>
          </p:nvPr>
        </p:nvSpPr>
        <p:spPr/>
        <p:txBody>
          <a:bodyPr/>
          <a:lstStyle/>
          <a:p>
            <a:r>
              <a:rPr lang="zh-TW" altLang="en-US" smtClean="0"/>
              <a:t>「要求逾時」表示</a:t>
            </a:r>
            <a:r>
              <a:rPr lang="en-US" altLang="zh-TW" smtClean="0"/>
              <a:t>DNS</a:t>
            </a:r>
            <a:r>
              <a:rPr lang="zh-TW" altLang="en-US" smtClean="0"/>
              <a:t>服務可能有問題。</a:t>
            </a:r>
            <a:endParaRPr lang="en-US" altLang="zh-TW" smtClean="0"/>
          </a:p>
          <a:p>
            <a:r>
              <a:rPr lang="zh-TW" altLang="en-US" smtClean="0"/>
              <a:t>「找不到」可能是近端網路沒問題，但對外可</a:t>
            </a:r>
            <a:r>
              <a:rPr lang="en-US" altLang="zh-TW" smtClean="0"/>
              <a:t/>
            </a:r>
            <a:br>
              <a:rPr lang="en-US" altLang="zh-TW" smtClean="0"/>
            </a:br>
            <a:r>
              <a:rPr lang="zh-TW" altLang="en-US" smtClean="0"/>
              <a:t>能有問題。</a:t>
            </a:r>
          </a:p>
          <a:p>
            <a:endParaRPr lang="zh-TW" altLang="en-US" dirty="0"/>
          </a:p>
        </p:txBody>
      </p:sp>
    </p:spTree>
    <p:extLst>
      <p:ext uri="{BB962C8B-B14F-4D97-AF65-F5344CB8AC3E}">
        <p14:creationId xmlns:p14="http://schemas.microsoft.com/office/powerpoint/2010/main" val="19934893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mtClean="0"/>
              <a:t>6-7 </a:t>
            </a:r>
            <a:r>
              <a:rPr lang="zh-TW" altLang="en-US" smtClean="0"/>
              <a:t>網路模擬</a:t>
            </a:r>
            <a:endParaRPr lang="zh-TW" altLang="en-US" dirty="0"/>
          </a:p>
        </p:txBody>
      </p:sp>
      <p:sp>
        <p:nvSpPr>
          <p:cNvPr id="5" name="內容版面配置區 4"/>
          <p:cNvSpPr>
            <a:spLocks noGrp="1"/>
          </p:cNvSpPr>
          <p:nvPr>
            <p:ph idx="1"/>
          </p:nvPr>
        </p:nvSpPr>
        <p:spPr/>
        <p:txBody>
          <a:bodyPr/>
          <a:lstStyle/>
          <a:p>
            <a:r>
              <a:rPr lang="zh-TW" altLang="en-US" smtClean="0"/>
              <a:t>網路模擬是一種模擬現實網路環境的技術，透過這種方式可以模擬建構出各種網路場景，以便進行測試、學習和研究。</a:t>
            </a:r>
            <a:endParaRPr lang="en-US" altLang="zh-TW" smtClean="0"/>
          </a:p>
          <a:p>
            <a:r>
              <a:rPr lang="zh-TW" altLang="en-US" smtClean="0"/>
              <a:t>網路模擬可以針對不同的網路設備、拓撲結構、通訊協定和流量進行模擬。</a:t>
            </a:r>
            <a:endParaRPr lang="en-US" altLang="zh-TW" dirty="0" smtClean="0"/>
          </a:p>
        </p:txBody>
      </p:sp>
    </p:spTree>
    <p:extLst>
      <p:ext uri="{BB962C8B-B14F-4D97-AF65-F5344CB8AC3E}">
        <p14:creationId xmlns:p14="http://schemas.microsoft.com/office/powerpoint/2010/main" val="2340491956"/>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6-7 </a:t>
            </a:r>
            <a:r>
              <a:rPr lang="zh-TW" altLang="en-US" dirty="0"/>
              <a:t>網路模擬</a:t>
            </a:r>
          </a:p>
        </p:txBody>
      </p:sp>
      <p:sp>
        <p:nvSpPr>
          <p:cNvPr id="3" name="內容版面配置區 2"/>
          <p:cNvSpPr>
            <a:spLocks noGrp="1"/>
          </p:cNvSpPr>
          <p:nvPr>
            <p:ph idx="1"/>
          </p:nvPr>
        </p:nvSpPr>
        <p:spPr/>
        <p:txBody>
          <a:bodyPr/>
          <a:lstStyle/>
          <a:p>
            <a:r>
              <a:rPr lang="zh-TW" altLang="en-US" dirty="0"/>
              <a:t>使用者能夠在這個虛擬環境中進行各種操作。</a:t>
            </a:r>
            <a:endParaRPr lang="en-US" altLang="zh-TW" dirty="0"/>
          </a:p>
          <a:p>
            <a:r>
              <a:rPr lang="zh-TW" altLang="en-US" dirty="0"/>
              <a:t>只要有一台電腦，不需要額外的真實網路設備，就可以完成各種情境的搭建、測試和觀察。</a:t>
            </a:r>
          </a:p>
          <a:p>
            <a:endParaRPr lang="zh-TW" altLang="en-US" dirty="0"/>
          </a:p>
        </p:txBody>
      </p:sp>
    </p:spTree>
    <p:extLst>
      <p:ext uri="{BB962C8B-B14F-4D97-AF65-F5344CB8AC3E}">
        <p14:creationId xmlns:p14="http://schemas.microsoft.com/office/powerpoint/2010/main" val="16834570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Title 1"/>
          <p:cNvSpPr>
            <a:spLocks noGrp="1"/>
          </p:cNvSpPr>
          <p:nvPr>
            <p:ph type="title"/>
          </p:nvPr>
        </p:nvSpPr>
        <p:spPr/>
        <p:txBody>
          <a:bodyPr/>
          <a:lstStyle/>
          <a:p>
            <a:r>
              <a:rPr lang="zh-TW" altLang="en-US" dirty="0" smtClean="0"/>
              <a:t>封包交換</a:t>
            </a:r>
            <a:r>
              <a:rPr lang="en-US" altLang="zh-TW" dirty="0" smtClean="0"/>
              <a:t> – Packet Switching</a:t>
            </a:r>
          </a:p>
        </p:txBody>
      </p:sp>
      <p:sp>
        <p:nvSpPr>
          <p:cNvPr id="87043" name="Content Placeholder 2"/>
          <p:cNvSpPr>
            <a:spLocks noGrp="1"/>
          </p:cNvSpPr>
          <p:nvPr>
            <p:ph idx="1"/>
          </p:nvPr>
        </p:nvSpPr>
        <p:spPr/>
        <p:txBody>
          <a:bodyPr>
            <a:normAutofit/>
          </a:bodyPr>
          <a:lstStyle/>
          <a:p>
            <a:r>
              <a:rPr lang="zh-TW" altLang="en-US" dirty="0" smtClean="0"/>
              <a:t>資料傳送時，需要先切割為小片段的封</a:t>
            </a:r>
            <a:r>
              <a:rPr lang="zh-TW" altLang="en-US" dirty="0"/>
              <a:t>包。</a:t>
            </a:r>
            <a:endParaRPr lang="en-US" altLang="zh-TW" dirty="0" smtClean="0"/>
          </a:p>
          <a:p>
            <a:r>
              <a:rPr lang="zh-TW" altLang="en-US" dirty="0" smtClean="0"/>
              <a:t>接收端收到資料後，再將小片段的封包組合</a:t>
            </a:r>
            <a:r>
              <a:rPr lang="zh-TW" altLang="en-US" dirty="0"/>
              <a:t>起來</a:t>
            </a:r>
            <a:r>
              <a:rPr lang="zh-TW" altLang="en-US" dirty="0" smtClean="0"/>
              <a:t>。</a:t>
            </a:r>
            <a:endParaRPr lang="en-US" altLang="zh-TW" dirty="0" smtClean="0"/>
          </a:p>
        </p:txBody>
      </p:sp>
    </p:spTree>
    <p:extLst>
      <p:ext uri="{BB962C8B-B14F-4D97-AF65-F5344CB8AC3E}">
        <p14:creationId xmlns:p14="http://schemas.microsoft.com/office/powerpoint/2010/main" val="6122497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6-7 </a:t>
            </a:r>
            <a:r>
              <a:rPr lang="zh-TW" altLang="en-US" dirty="0" smtClean="0"/>
              <a:t>網路模擬</a:t>
            </a:r>
            <a:endParaRPr lang="zh-TW" altLang="en-US" dirty="0"/>
          </a:p>
        </p:txBody>
      </p:sp>
      <p:sp>
        <p:nvSpPr>
          <p:cNvPr id="3" name="內容版面配置區 2"/>
          <p:cNvSpPr>
            <a:spLocks noGrp="1"/>
          </p:cNvSpPr>
          <p:nvPr>
            <p:ph idx="1"/>
          </p:nvPr>
        </p:nvSpPr>
        <p:spPr/>
        <p:txBody>
          <a:bodyPr/>
          <a:lstStyle/>
          <a:p>
            <a:r>
              <a:rPr lang="zh-TW" altLang="en-US" dirty="0" smtClean="0"/>
              <a:t>網路模擬可以通過軟體模擬器、硬體模擬器或是混合方式實作。</a:t>
            </a:r>
            <a:endParaRPr lang="en-US" altLang="zh-TW" dirty="0" smtClean="0"/>
          </a:p>
          <a:p>
            <a:r>
              <a:rPr lang="zh-TW" altLang="en-US" dirty="0" smtClean="0"/>
              <a:t>軟體模擬器通常運行在一個主機上，通過虛擬化技術模擬出各種網路場景。</a:t>
            </a:r>
            <a:endParaRPr lang="zh-TW" altLang="en-US" dirty="0"/>
          </a:p>
        </p:txBody>
      </p:sp>
    </p:spTree>
    <p:extLst>
      <p:ext uri="{BB962C8B-B14F-4D97-AF65-F5344CB8AC3E}">
        <p14:creationId xmlns:p14="http://schemas.microsoft.com/office/powerpoint/2010/main" val="2681855103"/>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網路模擬用途</a:t>
            </a:r>
            <a:endParaRPr lang="zh-TW" altLang="en-US" dirty="0"/>
          </a:p>
        </p:txBody>
      </p:sp>
      <p:graphicFrame>
        <p:nvGraphicFramePr>
          <p:cNvPr id="6" name="內容版面配置區 5"/>
          <p:cNvGraphicFramePr>
            <a:graphicFrameLocks noGrp="1"/>
          </p:cNvGraphicFramePr>
          <p:nvPr>
            <p:ph idx="1"/>
            <p:extLst>
              <p:ext uri="{D42A27DB-BD31-4B8C-83A1-F6EECF244321}">
                <p14:modId xmlns:p14="http://schemas.microsoft.com/office/powerpoint/2010/main" val="2343126210"/>
              </p:ext>
            </p:extLst>
          </p:nvPr>
        </p:nvGraphicFramePr>
        <p:xfrm>
          <a:off x="457200" y="1660525"/>
          <a:ext cx="8229600" cy="29337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7758565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1. </a:t>
            </a:r>
            <a:r>
              <a:rPr lang="zh-TW" altLang="en-US" dirty="0" smtClean="0"/>
              <a:t>網路測試與調整</a:t>
            </a:r>
            <a:endParaRPr lang="zh-TW" altLang="en-US" dirty="0"/>
          </a:p>
        </p:txBody>
      </p:sp>
      <p:sp>
        <p:nvSpPr>
          <p:cNvPr id="3" name="內容版面配置區 2"/>
          <p:cNvSpPr>
            <a:spLocks noGrp="1"/>
          </p:cNvSpPr>
          <p:nvPr>
            <p:ph idx="1"/>
          </p:nvPr>
        </p:nvSpPr>
        <p:spPr/>
        <p:txBody>
          <a:bodyPr/>
          <a:lstStyle/>
          <a:p>
            <a:r>
              <a:rPr lang="zh-TW" altLang="en-US" dirty="0" smtClean="0"/>
              <a:t>網路模擬可以用於測試和調整網路應用和服務。</a:t>
            </a:r>
            <a:endParaRPr lang="en-US" altLang="zh-TW" dirty="0" smtClean="0"/>
          </a:p>
          <a:p>
            <a:r>
              <a:rPr lang="zh-TW" altLang="en-US" dirty="0" smtClean="0"/>
              <a:t>通過模擬各種網路條件，如頻寬限制、傳輸延遲和封包遺失率，可以評估系統在不同網路環境下的性能表現，從而發現和解決潛在問題。</a:t>
            </a:r>
            <a:endParaRPr lang="zh-TW" altLang="en-US" dirty="0"/>
          </a:p>
        </p:txBody>
      </p:sp>
    </p:spTree>
    <p:extLst>
      <p:ext uri="{BB962C8B-B14F-4D97-AF65-F5344CB8AC3E}">
        <p14:creationId xmlns:p14="http://schemas.microsoft.com/office/powerpoint/2010/main" val="332025551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mtClean="0"/>
              <a:t>2. </a:t>
            </a:r>
            <a:r>
              <a:rPr lang="zh-TW" altLang="en-US" smtClean="0"/>
              <a:t>網路安全測試</a:t>
            </a:r>
            <a:endParaRPr lang="zh-TW" altLang="en-US" dirty="0"/>
          </a:p>
        </p:txBody>
      </p:sp>
      <p:sp>
        <p:nvSpPr>
          <p:cNvPr id="3" name="內容版面配置區 2"/>
          <p:cNvSpPr>
            <a:spLocks noGrp="1"/>
          </p:cNvSpPr>
          <p:nvPr>
            <p:ph idx="1"/>
          </p:nvPr>
        </p:nvSpPr>
        <p:spPr/>
        <p:txBody>
          <a:bodyPr/>
          <a:lstStyle/>
          <a:p>
            <a:r>
              <a:rPr lang="zh-TW" altLang="en-US" dirty="0" smtClean="0"/>
              <a:t>在網路安全相關領域，網路模擬可以用於測試系統的弱點和漏洞，模擬各種攻擊場景。</a:t>
            </a:r>
            <a:endParaRPr lang="en-US" altLang="zh-TW" dirty="0" smtClean="0"/>
          </a:p>
          <a:p>
            <a:r>
              <a:rPr lang="zh-TW" altLang="en-US" dirty="0" smtClean="0"/>
              <a:t>安全專業人員可以在虛擬環境中進行實際測試，確保系統對不同類型的攻擊有足夠的防禦能力。</a:t>
            </a:r>
            <a:endParaRPr lang="zh-TW" altLang="en-US" dirty="0"/>
          </a:p>
        </p:txBody>
      </p:sp>
    </p:spTree>
    <p:extLst>
      <p:ext uri="{BB962C8B-B14F-4D97-AF65-F5344CB8AC3E}">
        <p14:creationId xmlns:p14="http://schemas.microsoft.com/office/powerpoint/2010/main" val="86182547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mtClean="0"/>
              <a:t>3. </a:t>
            </a:r>
            <a:r>
              <a:rPr lang="zh-TW" altLang="en-US" smtClean="0"/>
              <a:t>教育和培訓</a:t>
            </a:r>
            <a:endParaRPr lang="zh-TW" altLang="en-US" dirty="0"/>
          </a:p>
        </p:txBody>
      </p:sp>
      <p:sp>
        <p:nvSpPr>
          <p:cNvPr id="3" name="內容版面配置區 2"/>
          <p:cNvSpPr>
            <a:spLocks noGrp="1"/>
          </p:cNvSpPr>
          <p:nvPr>
            <p:ph idx="1"/>
          </p:nvPr>
        </p:nvSpPr>
        <p:spPr/>
        <p:txBody>
          <a:bodyPr/>
          <a:lstStyle/>
          <a:p>
            <a:r>
              <a:rPr lang="zh-TW" altLang="en-US" dirty="0" smtClean="0"/>
              <a:t>網路模擬在教育和培訓方面具有重要的應用價值。</a:t>
            </a:r>
            <a:endParaRPr lang="en-US" altLang="zh-TW" dirty="0" smtClean="0"/>
          </a:p>
          <a:p>
            <a:r>
              <a:rPr lang="zh-TW" altLang="en-US" dirty="0" smtClean="0"/>
              <a:t>學生和</a:t>
            </a:r>
            <a:r>
              <a:rPr lang="en-US" altLang="zh-TW" dirty="0" smtClean="0"/>
              <a:t>IT</a:t>
            </a:r>
            <a:r>
              <a:rPr lang="zh-TW" altLang="en-US" dirty="0" smtClean="0"/>
              <a:t>專業人員可以在虛擬環境中實際操作、實驗和學習，模擬真實網路場景，提高實做能力和解決問題的能力。</a:t>
            </a:r>
            <a:endParaRPr lang="zh-TW" altLang="en-US" dirty="0"/>
          </a:p>
        </p:txBody>
      </p:sp>
    </p:spTree>
    <p:extLst>
      <p:ext uri="{BB962C8B-B14F-4D97-AF65-F5344CB8AC3E}">
        <p14:creationId xmlns:p14="http://schemas.microsoft.com/office/powerpoint/2010/main" val="318692923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4. </a:t>
            </a:r>
            <a:r>
              <a:rPr lang="zh-TW" altLang="en-US" dirty="0" smtClean="0"/>
              <a:t>研究和開發</a:t>
            </a:r>
            <a:endParaRPr lang="zh-TW" altLang="en-US" dirty="0"/>
          </a:p>
        </p:txBody>
      </p:sp>
      <p:sp>
        <p:nvSpPr>
          <p:cNvPr id="3" name="內容版面配置區 2"/>
          <p:cNvSpPr>
            <a:spLocks noGrp="1"/>
          </p:cNvSpPr>
          <p:nvPr>
            <p:ph idx="1"/>
          </p:nvPr>
        </p:nvSpPr>
        <p:spPr/>
        <p:txBody>
          <a:bodyPr/>
          <a:lstStyle/>
          <a:p>
            <a:r>
              <a:rPr lang="zh-TW" altLang="en-US" smtClean="0"/>
              <a:t>研究人員可以透過網路模擬研究新的網路技術和通訊協定，評估新方案的效能和可行性。</a:t>
            </a:r>
          </a:p>
          <a:p>
            <a:r>
              <a:rPr lang="zh-TW" altLang="en-US" smtClean="0"/>
              <a:t>開發人員也可以在虛擬環境中進行軟體開發和測試，節省硬體成本和提高效率。</a:t>
            </a:r>
            <a:endParaRPr lang="zh-TW" altLang="en-US" dirty="0"/>
          </a:p>
        </p:txBody>
      </p:sp>
    </p:spTree>
    <p:extLst>
      <p:ext uri="{BB962C8B-B14F-4D97-AF65-F5344CB8AC3E}">
        <p14:creationId xmlns:p14="http://schemas.microsoft.com/office/powerpoint/2010/main" val="409286895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6-7 </a:t>
            </a:r>
            <a:r>
              <a:rPr lang="zh-TW" altLang="en-US" dirty="0" smtClean="0"/>
              <a:t>網路模擬</a:t>
            </a:r>
            <a:endParaRPr lang="zh-TW" altLang="en-US" dirty="0"/>
          </a:p>
        </p:txBody>
      </p:sp>
      <p:sp>
        <p:nvSpPr>
          <p:cNvPr id="3" name="內容版面配置區 2"/>
          <p:cNvSpPr>
            <a:spLocks noGrp="1"/>
          </p:cNvSpPr>
          <p:nvPr>
            <p:ph idx="1"/>
          </p:nvPr>
        </p:nvSpPr>
        <p:spPr/>
        <p:txBody>
          <a:bodyPr/>
          <a:lstStyle/>
          <a:p>
            <a:r>
              <a:rPr lang="zh-TW" altLang="en-US" dirty="0" smtClean="0"/>
              <a:t>透過網路模擬可以有效降低成本。</a:t>
            </a:r>
            <a:endParaRPr lang="en-US" altLang="zh-TW" dirty="0" smtClean="0"/>
          </a:p>
          <a:p>
            <a:r>
              <a:rPr lang="zh-TW" altLang="en-US" dirty="0" smtClean="0"/>
              <a:t>大多數的網路模擬軟體都能模擬出如路由器、交換器、防火牆等硬體。</a:t>
            </a:r>
            <a:endParaRPr lang="en-US" altLang="zh-TW" dirty="0" smtClean="0"/>
          </a:p>
          <a:p>
            <a:r>
              <a:rPr lang="zh-TW" altLang="en-US" dirty="0" smtClean="0"/>
              <a:t>某一些網路模擬器的設計架構允許模擬環境與真實系統互動。</a:t>
            </a:r>
            <a:endParaRPr lang="zh-TW" altLang="en-US" dirty="0"/>
          </a:p>
        </p:txBody>
      </p:sp>
    </p:spTree>
    <p:extLst>
      <p:ext uri="{BB962C8B-B14F-4D97-AF65-F5344CB8AC3E}">
        <p14:creationId xmlns:p14="http://schemas.microsoft.com/office/powerpoint/2010/main" val="71869076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6-7 </a:t>
            </a:r>
            <a:r>
              <a:rPr lang="zh-TW" altLang="en-US" dirty="0" smtClean="0"/>
              <a:t>網路模擬</a:t>
            </a:r>
            <a:endParaRPr lang="zh-TW" altLang="en-US" dirty="0"/>
          </a:p>
        </p:txBody>
      </p:sp>
      <p:sp>
        <p:nvSpPr>
          <p:cNvPr id="3" name="內容版面配置區 2"/>
          <p:cNvSpPr>
            <a:spLocks noGrp="1"/>
          </p:cNvSpPr>
          <p:nvPr>
            <p:ph idx="1"/>
          </p:nvPr>
        </p:nvSpPr>
        <p:spPr/>
        <p:txBody>
          <a:bodyPr/>
          <a:lstStyle/>
          <a:p>
            <a:r>
              <a:rPr lang="zh-TW" altLang="en-US" dirty="0" smtClean="0"/>
              <a:t>網路模擬相較於真實搭建網路而言可以更有效率和更安全。</a:t>
            </a:r>
            <a:endParaRPr lang="en-US" altLang="zh-TW" dirty="0" smtClean="0"/>
          </a:p>
          <a:p>
            <a:r>
              <a:rPr lang="zh-TW" altLang="en-US" dirty="0" smtClean="0"/>
              <a:t>大部份網路模擬環境都提供了高度可客製化的環境，使用者可以根據需求自由調整網路參數，提高實驗和測試的效率。</a:t>
            </a:r>
            <a:endParaRPr lang="zh-TW" altLang="en-US" dirty="0"/>
          </a:p>
        </p:txBody>
      </p:sp>
    </p:spTree>
    <p:extLst>
      <p:ext uri="{BB962C8B-B14F-4D97-AF65-F5344CB8AC3E}">
        <p14:creationId xmlns:p14="http://schemas.microsoft.com/office/powerpoint/2010/main" val="338174798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mtClean="0"/>
              <a:t>6-7 </a:t>
            </a:r>
            <a:r>
              <a:rPr lang="zh-TW" altLang="en-US" smtClean="0"/>
              <a:t>網路模擬</a:t>
            </a:r>
            <a:endParaRPr lang="zh-TW" altLang="en-US" dirty="0"/>
          </a:p>
        </p:txBody>
      </p:sp>
      <p:sp>
        <p:nvSpPr>
          <p:cNvPr id="3" name="內容版面配置區 2"/>
          <p:cNvSpPr>
            <a:spLocks noGrp="1"/>
          </p:cNvSpPr>
          <p:nvPr>
            <p:ph idx="1"/>
          </p:nvPr>
        </p:nvSpPr>
        <p:spPr/>
        <p:txBody>
          <a:bodyPr/>
          <a:lstStyle/>
          <a:p>
            <a:r>
              <a:rPr lang="zh-TW" altLang="en-US" dirty="0" smtClean="0"/>
              <a:t>虛擬環境也提供了方便的快照和還原功能，方便用戶隨時回溯到特定狀態。</a:t>
            </a:r>
            <a:endParaRPr lang="en-US" altLang="zh-TW" dirty="0" smtClean="0"/>
          </a:p>
          <a:p>
            <a:r>
              <a:rPr lang="zh-TW" altLang="en-US" dirty="0" smtClean="0"/>
              <a:t>安全測試可以在受控的虛擬環境中進行，降低對實際網路的潛在風險。</a:t>
            </a:r>
            <a:endParaRPr lang="zh-TW" altLang="en-US" dirty="0"/>
          </a:p>
        </p:txBody>
      </p:sp>
    </p:spTree>
    <p:extLst>
      <p:ext uri="{BB962C8B-B14F-4D97-AF65-F5344CB8AC3E}">
        <p14:creationId xmlns:p14="http://schemas.microsoft.com/office/powerpoint/2010/main" val="413388589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工具 </a:t>
            </a:r>
            <a:r>
              <a:rPr lang="en-US" altLang="zh-TW" smtClean="0"/>
              <a:t>#1</a:t>
            </a:r>
            <a:r>
              <a:rPr lang="zh-TW" altLang="en-US" smtClean="0"/>
              <a:t>：</a:t>
            </a:r>
            <a:r>
              <a:rPr lang="en-US" altLang="zh-TW" smtClean="0"/>
              <a:t>Cisco Packet Tracer</a:t>
            </a:r>
            <a:endParaRPr lang="zh-TW" altLang="en-US" dirty="0"/>
          </a:p>
        </p:txBody>
      </p:sp>
      <p:sp>
        <p:nvSpPr>
          <p:cNvPr id="3" name="內容版面配置區 2"/>
          <p:cNvSpPr>
            <a:spLocks noGrp="1"/>
          </p:cNvSpPr>
          <p:nvPr>
            <p:ph idx="1"/>
          </p:nvPr>
        </p:nvSpPr>
        <p:spPr/>
        <p:txBody>
          <a:bodyPr>
            <a:normAutofit fontScale="92500" lnSpcReduction="10000"/>
          </a:bodyPr>
          <a:lstStyle/>
          <a:p>
            <a:r>
              <a:rPr lang="en-US" altLang="zh-TW" smtClean="0"/>
              <a:t>Cisco Packet Tracer</a:t>
            </a:r>
            <a:r>
              <a:rPr lang="zh-TW" altLang="en-US" smtClean="0"/>
              <a:t>提供下列功能：</a:t>
            </a:r>
          </a:p>
          <a:p>
            <a:pPr lvl="1"/>
            <a:r>
              <a:rPr lang="zh-TW" altLang="en-US" smtClean="0"/>
              <a:t>線上學習</a:t>
            </a:r>
          </a:p>
          <a:p>
            <a:pPr lvl="1"/>
            <a:r>
              <a:rPr lang="zh-TW" altLang="en-US" smtClean="0"/>
              <a:t>視覺化的網路呈現</a:t>
            </a:r>
          </a:p>
          <a:p>
            <a:pPr lvl="1"/>
            <a:r>
              <a:rPr lang="zh-TW" altLang="en-US" smtClean="0"/>
              <a:t>支援不同的作業系統（</a:t>
            </a:r>
            <a:r>
              <a:rPr lang="en-US" altLang="zh-TW" smtClean="0"/>
              <a:t>Windows, Mac OS, Linux</a:t>
            </a:r>
            <a:r>
              <a:rPr lang="zh-TW" altLang="en-US" smtClean="0"/>
              <a:t>）</a:t>
            </a:r>
          </a:p>
          <a:p>
            <a:pPr lvl="1"/>
            <a:r>
              <a:rPr lang="zh-TW" altLang="en-US" smtClean="0"/>
              <a:t>支援大部份的網路通訊協定</a:t>
            </a:r>
          </a:p>
          <a:p>
            <a:pPr lvl="1"/>
            <a:r>
              <a:rPr lang="zh-TW" altLang="en-US" smtClean="0"/>
              <a:t>提供即時互動的操作經驗</a:t>
            </a:r>
            <a:endParaRPr lang="zh-TW" altLang="en-US" dirty="0"/>
          </a:p>
        </p:txBody>
      </p:sp>
    </p:spTree>
    <p:extLst>
      <p:ext uri="{BB962C8B-B14F-4D97-AF65-F5344CB8AC3E}">
        <p14:creationId xmlns:p14="http://schemas.microsoft.com/office/powerpoint/2010/main" val="26626887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封包交換</a:t>
            </a:r>
            <a:r>
              <a:rPr lang="en-US" altLang="zh-TW" dirty="0"/>
              <a:t> – Packet Switching</a:t>
            </a:r>
            <a:endParaRPr lang="zh-TW" altLang="en-US" dirty="0"/>
          </a:p>
        </p:txBody>
      </p:sp>
      <p:sp>
        <p:nvSpPr>
          <p:cNvPr id="3" name="內容版面配置區 2"/>
          <p:cNvSpPr>
            <a:spLocks noGrp="1"/>
          </p:cNvSpPr>
          <p:nvPr>
            <p:ph idx="1"/>
          </p:nvPr>
        </p:nvSpPr>
        <p:spPr/>
        <p:txBody>
          <a:bodyPr>
            <a:normAutofit lnSpcReduction="10000"/>
          </a:bodyPr>
          <a:lstStyle/>
          <a:p>
            <a:r>
              <a:rPr lang="zh-TW" altLang="en-US" dirty="0"/>
              <a:t>每個封包由發送端傳送到接收端，其傳輸過程所經過的網路路徑可能會有所不同。</a:t>
            </a:r>
            <a:endParaRPr lang="en-US" altLang="zh-TW" dirty="0"/>
          </a:p>
          <a:p>
            <a:pPr lvl="1"/>
            <a:r>
              <a:rPr lang="zh-TW" altLang="en-US" dirty="0"/>
              <a:t>優點：封包交換可以充份利用網路資源，減少資源浪費，執行效率更佳。</a:t>
            </a:r>
            <a:endParaRPr lang="en-US" altLang="zh-TW" dirty="0"/>
          </a:p>
          <a:p>
            <a:pPr lvl="1"/>
            <a:r>
              <a:rPr lang="zh-TW" altLang="en-US" dirty="0"/>
              <a:t>缺點：因為資源是共享的，所以網路的品質較難掌握。</a:t>
            </a:r>
            <a:endParaRPr lang="en-US" altLang="zh-TW" dirty="0"/>
          </a:p>
          <a:p>
            <a:endParaRPr lang="zh-TW" altLang="en-US" dirty="0"/>
          </a:p>
        </p:txBody>
      </p:sp>
    </p:spTree>
    <p:extLst>
      <p:ext uri="{BB962C8B-B14F-4D97-AF65-F5344CB8AC3E}">
        <p14:creationId xmlns:p14="http://schemas.microsoft.com/office/powerpoint/2010/main" val="555485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p:cNvSpPr>
            <a:spLocks noGrp="1"/>
          </p:cNvSpPr>
          <p:nvPr>
            <p:ph type="title"/>
          </p:nvPr>
        </p:nvSpPr>
        <p:spPr/>
        <p:txBody>
          <a:bodyPr/>
          <a:lstStyle/>
          <a:p>
            <a:endParaRPr lang="zh-TW" altLang="en-US"/>
          </a:p>
        </p:txBody>
      </p:sp>
      <p:sp>
        <p:nvSpPr>
          <p:cNvPr id="3" name="內容版面配置區 2"/>
          <p:cNvSpPr>
            <a:spLocks noGrp="1"/>
          </p:cNvSpPr>
          <p:nvPr>
            <p:ph idx="1"/>
          </p:nvPr>
        </p:nvSpPr>
        <p:spPr>
          <a:xfrm>
            <a:off x="457201" y="1660399"/>
            <a:ext cx="2989674" cy="2934224"/>
          </a:xfrm>
        </p:spPr>
        <p:txBody>
          <a:bodyPr/>
          <a:lstStyle/>
          <a:p>
            <a:pPr algn="l"/>
            <a:r>
              <a:rPr lang="en-US" altLang="zh-TW" dirty="0" smtClean="0"/>
              <a:t>Cisco Packet Tracer</a:t>
            </a:r>
            <a:r>
              <a:rPr lang="zh-TW" altLang="en-US" dirty="0" smtClean="0"/>
              <a:t>範例網路：四個主機與一台</a:t>
            </a:r>
            <a:r>
              <a:rPr lang="en-US" altLang="zh-TW" dirty="0" smtClean="0"/>
              <a:t>Switch </a:t>
            </a:r>
            <a:r>
              <a:rPr lang="zh-TW" altLang="en-US" dirty="0" smtClean="0"/>
              <a:t>交換器</a:t>
            </a:r>
            <a:endParaRPr lang="zh-TW" altLang="en-US"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75642" y="555617"/>
            <a:ext cx="5012513" cy="40241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9609108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fontScale="90000"/>
          </a:bodyPr>
          <a:lstStyle/>
          <a:p>
            <a:r>
              <a:rPr lang="zh-TW" altLang="en-US" smtClean="0"/>
              <a:t>工具 </a:t>
            </a:r>
            <a:r>
              <a:rPr lang="en-US" altLang="zh-TW" smtClean="0"/>
              <a:t>#2</a:t>
            </a:r>
            <a:r>
              <a:rPr lang="zh-TW" altLang="en-US" smtClean="0"/>
              <a:t>：</a:t>
            </a:r>
            <a:r>
              <a:rPr lang="en-US" altLang="zh-TW" smtClean="0"/>
              <a:t>GNS3</a:t>
            </a:r>
            <a:br>
              <a:rPr lang="en-US" altLang="zh-TW" smtClean="0"/>
            </a:br>
            <a:r>
              <a:rPr lang="zh-TW" altLang="en-US" smtClean="0"/>
              <a:t>（</a:t>
            </a:r>
            <a:r>
              <a:rPr lang="en-US" altLang="zh-TW" smtClean="0"/>
              <a:t>Graphical Network Simulator</a:t>
            </a:r>
            <a:r>
              <a:rPr lang="zh-TW" altLang="en-US" smtClean="0"/>
              <a:t>）</a:t>
            </a:r>
            <a:endParaRPr lang="zh-TW" altLang="en-US" dirty="0"/>
          </a:p>
        </p:txBody>
      </p:sp>
      <p:sp>
        <p:nvSpPr>
          <p:cNvPr id="5" name="內容版面配置區 4"/>
          <p:cNvSpPr>
            <a:spLocks noGrp="1"/>
          </p:cNvSpPr>
          <p:nvPr>
            <p:ph idx="1"/>
          </p:nvPr>
        </p:nvSpPr>
        <p:spPr/>
        <p:txBody>
          <a:bodyPr/>
          <a:lstStyle/>
          <a:p>
            <a:r>
              <a:rPr lang="en-US" altLang="zh-TW" dirty="0" smtClean="0"/>
              <a:t>GNS3</a:t>
            </a:r>
            <a:r>
              <a:rPr lang="zh-TW" altLang="en-US" dirty="0" smtClean="0"/>
              <a:t>是一個開源的網路模擬器，它允許使用者在虛擬化環境中建立和測試複雜的網路拓撲。</a:t>
            </a:r>
            <a:endParaRPr lang="en-US" altLang="zh-TW" dirty="0" smtClean="0"/>
          </a:p>
          <a:p>
            <a:r>
              <a:rPr lang="en-US" altLang="zh-TW" dirty="0" smtClean="0"/>
              <a:t>GNS3</a:t>
            </a:r>
            <a:r>
              <a:rPr lang="zh-TW" altLang="en-US" dirty="0" smtClean="0"/>
              <a:t>主要是以</a:t>
            </a:r>
            <a:r>
              <a:rPr lang="en-US" altLang="zh-TW" dirty="0" smtClean="0"/>
              <a:t>Emulation</a:t>
            </a:r>
            <a:r>
              <a:rPr lang="zh-TW" altLang="en-US" dirty="0" smtClean="0"/>
              <a:t>的運作模式。</a:t>
            </a:r>
            <a:endParaRPr lang="en-US" altLang="zh-TW" dirty="0" smtClean="0"/>
          </a:p>
          <a:p>
            <a:r>
              <a:rPr lang="en-US" altLang="zh-TW" dirty="0" smtClean="0"/>
              <a:t>Cisco Packet Tracer</a:t>
            </a:r>
            <a:r>
              <a:rPr lang="zh-TW" altLang="en-US" dirty="0" smtClean="0"/>
              <a:t>主要是以</a:t>
            </a:r>
            <a:r>
              <a:rPr lang="en-US" altLang="zh-TW" dirty="0" smtClean="0"/>
              <a:t>Simulation</a:t>
            </a:r>
            <a:r>
              <a:rPr lang="zh-TW" altLang="en-US" dirty="0" smtClean="0"/>
              <a:t>模式運作為主。</a:t>
            </a:r>
            <a:endParaRPr lang="zh-TW" altLang="en-US" dirty="0"/>
          </a:p>
        </p:txBody>
      </p:sp>
    </p:spTree>
    <p:extLst>
      <p:ext uri="{BB962C8B-B14F-4D97-AF65-F5344CB8AC3E}">
        <p14:creationId xmlns:p14="http://schemas.microsoft.com/office/powerpoint/2010/main" val="71441783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Emulation</a:t>
            </a:r>
            <a:r>
              <a:rPr lang="zh-TW" altLang="en-US" dirty="0" smtClean="0"/>
              <a:t> </a:t>
            </a:r>
            <a:r>
              <a:rPr lang="en-US" altLang="zh-TW" dirty="0" smtClean="0"/>
              <a:t>VS. Simulation</a:t>
            </a:r>
            <a:endParaRPr lang="zh-TW" altLang="en-US" dirty="0"/>
          </a:p>
        </p:txBody>
      </p:sp>
      <p:sp>
        <p:nvSpPr>
          <p:cNvPr id="3" name="內容版面配置區 2"/>
          <p:cNvSpPr>
            <a:spLocks noGrp="1"/>
          </p:cNvSpPr>
          <p:nvPr>
            <p:ph idx="1"/>
          </p:nvPr>
        </p:nvSpPr>
        <p:spPr/>
        <p:txBody>
          <a:bodyPr>
            <a:normAutofit/>
          </a:bodyPr>
          <a:lstStyle/>
          <a:p>
            <a:r>
              <a:rPr lang="en-US" altLang="zh-TW" dirty="0" smtClean="0"/>
              <a:t>Emulation</a:t>
            </a:r>
            <a:r>
              <a:rPr lang="zh-TW" altLang="en-US" dirty="0" smtClean="0"/>
              <a:t>的模擬可以理解成是「真的模擬」。</a:t>
            </a:r>
            <a:endParaRPr lang="en-US" altLang="zh-TW" dirty="0" smtClean="0"/>
          </a:p>
          <a:p>
            <a:r>
              <a:rPr lang="en-US" altLang="zh-TW" dirty="0" smtClean="0"/>
              <a:t>Simulation</a:t>
            </a:r>
            <a:r>
              <a:rPr lang="zh-TW" altLang="en-US" dirty="0" smtClean="0"/>
              <a:t>的模擬可以理解成是「假的模擬」。</a:t>
            </a:r>
            <a:endParaRPr lang="en-US" altLang="zh-TW" dirty="0" smtClean="0"/>
          </a:p>
          <a:p>
            <a:pPr lvl="1"/>
            <a:r>
              <a:rPr lang="zh-TW" altLang="en-US" dirty="0" smtClean="0"/>
              <a:t>可以模擬出路由器節點的各式行為，但它的模擬方式並不是使用真實路由器的實作，而是由模擬軟體自行實作出接近真實設備的各式功能。</a:t>
            </a:r>
            <a:endParaRPr lang="zh-TW" altLang="en-US" dirty="0"/>
          </a:p>
        </p:txBody>
      </p:sp>
    </p:spTree>
    <p:extLst>
      <p:ext uri="{BB962C8B-B14F-4D97-AF65-F5344CB8AC3E}">
        <p14:creationId xmlns:p14="http://schemas.microsoft.com/office/powerpoint/2010/main" val="140475298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GNS3</a:t>
            </a:r>
            <a:r>
              <a:rPr lang="zh-TW" altLang="en-US" dirty="0" smtClean="0"/>
              <a:t>模擬網路的範例</a:t>
            </a:r>
            <a:endParaRPr lang="zh-TW" altLang="en-US" dirty="0"/>
          </a:p>
        </p:txBody>
      </p:sp>
      <p:sp>
        <p:nvSpPr>
          <p:cNvPr id="3" name="內容版面配置區 2"/>
          <p:cNvSpPr>
            <a:spLocks noGrp="1"/>
          </p:cNvSpPr>
          <p:nvPr>
            <p:ph idx="1"/>
          </p:nvPr>
        </p:nvSpPr>
        <p:spPr>
          <a:xfrm>
            <a:off x="457200" y="1660399"/>
            <a:ext cx="3889775" cy="2934224"/>
          </a:xfrm>
        </p:spPr>
        <p:txBody>
          <a:bodyPr>
            <a:normAutofit fontScale="92500" lnSpcReduction="10000"/>
          </a:bodyPr>
          <a:lstStyle/>
          <a:p>
            <a:pPr algn="l"/>
            <a:r>
              <a:rPr lang="zh-TW" altLang="en-US" dirty="0" smtClean="0"/>
              <a:t>一台</a:t>
            </a:r>
            <a:r>
              <a:rPr lang="en-US" altLang="zh-TW" dirty="0" smtClean="0"/>
              <a:t>8</a:t>
            </a:r>
            <a:r>
              <a:rPr lang="zh-TW" altLang="en-US" dirty="0" smtClean="0"/>
              <a:t>埠的交換器（</a:t>
            </a:r>
            <a:r>
              <a:rPr lang="en-US" altLang="zh-TW" dirty="0" smtClean="0"/>
              <a:t>Switch1</a:t>
            </a:r>
            <a:r>
              <a:rPr lang="zh-TW" altLang="en-US" dirty="0" smtClean="0"/>
              <a:t>）以及</a:t>
            </a:r>
            <a:r>
              <a:rPr lang="en-US" altLang="zh-TW" dirty="0" smtClean="0"/>
              <a:t>4 </a:t>
            </a:r>
            <a:r>
              <a:rPr lang="zh-TW" altLang="en-US" dirty="0" smtClean="0"/>
              <a:t>台個人電腦。</a:t>
            </a:r>
            <a:endParaRPr lang="en-US" altLang="zh-TW" dirty="0" smtClean="0"/>
          </a:p>
          <a:p>
            <a:pPr algn="l"/>
            <a:r>
              <a:rPr lang="zh-TW" altLang="en-US" dirty="0" smtClean="0"/>
              <a:t>交換器分割為二個</a:t>
            </a:r>
            <a:r>
              <a:rPr lang="en-US" altLang="zh-TW" dirty="0" smtClean="0"/>
              <a:t>VLAN</a:t>
            </a:r>
            <a:r>
              <a:rPr lang="zh-TW" altLang="en-US" dirty="0" smtClean="0"/>
              <a:t>（虛擬區域網路）。</a:t>
            </a:r>
            <a:endParaRPr lang="zh-TW" altLang="en-US"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01712" y="1806665"/>
            <a:ext cx="3885088" cy="23924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8052089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p:nvPr>
        </p:nvSpPr>
        <p:spPr/>
        <p:txBody>
          <a:bodyPr/>
          <a:lstStyle/>
          <a:p>
            <a:endParaRPr lang="zh-TW" altLang="en-US"/>
          </a:p>
        </p:txBody>
      </p:sp>
      <p:sp>
        <p:nvSpPr>
          <p:cNvPr id="3" name="內容版面配置區 2"/>
          <p:cNvSpPr>
            <a:spLocks noGrp="1"/>
          </p:cNvSpPr>
          <p:nvPr>
            <p:ph idx="1"/>
          </p:nvPr>
        </p:nvSpPr>
        <p:spPr>
          <a:xfrm>
            <a:off x="457200" y="1660399"/>
            <a:ext cx="4249815" cy="2934224"/>
          </a:xfrm>
        </p:spPr>
        <p:txBody>
          <a:bodyPr/>
          <a:lstStyle/>
          <a:p>
            <a:pPr algn="l"/>
            <a:r>
              <a:rPr lang="en-US" altLang="zh-TW" dirty="0" smtClean="0"/>
              <a:t>GNS3: </a:t>
            </a:r>
            <a:br>
              <a:rPr lang="en-US" altLang="zh-TW" dirty="0" smtClean="0"/>
            </a:br>
            <a:r>
              <a:rPr lang="en-US" altLang="zh-TW" dirty="0" smtClean="0"/>
              <a:t>Switch 1</a:t>
            </a:r>
            <a:r>
              <a:rPr lang="zh-TW" altLang="en-US" dirty="0" smtClean="0"/>
              <a:t>設定。</a:t>
            </a:r>
            <a:endParaRPr lang="en-US" altLang="zh-TW" dirty="0" smtClean="0"/>
          </a:p>
          <a:p>
            <a:pPr algn="l"/>
            <a:r>
              <a:rPr lang="zh-TW" altLang="en-US" dirty="0" smtClean="0"/>
              <a:t>連接埠</a:t>
            </a:r>
            <a:r>
              <a:rPr lang="en-US" altLang="zh-TW" dirty="0" smtClean="0"/>
              <a:t>0-3</a:t>
            </a:r>
            <a:r>
              <a:rPr lang="zh-TW" altLang="en-US" dirty="0" smtClean="0"/>
              <a:t>設定為</a:t>
            </a:r>
            <a:r>
              <a:rPr lang="en-US" altLang="zh-TW" dirty="0" smtClean="0"/>
              <a:t>VLAN1</a:t>
            </a:r>
            <a:r>
              <a:rPr lang="zh-TW" altLang="en-US" dirty="0" smtClean="0"/>
              <a:t>，連接埠</a:t>
            </a:r>
            <a:r>
              <a:rPr lang="en-US" altLang="zh-TW" dirty="0" smtClean="0"/>
              <a:t>4-7</a:t>
            </a:r>
            <a:r>
              <a:rPr lang="zh-TW" altLang="en-US" dirty="0" smtClean="0"/>
              <a:t>設定為</a:t>
            </a:r>
            <a:r>
              <a:rPr lang="en-US" altLang="zh-TW" dirty="0" smtClean="0"/>
              <a:t>VLAN2</a:t>
            </a:r>
            <a:r>
              <a:rPr lang="zh-TW" altLang="en-US" dirty="0" smtClean="0"/>
              <a:t>。</a:t>
            </a:r>
            <a:endParaRPr lang="zh-TW" altLang="en-US"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2020" y="1626270"/>
            <a:ext cx="4290523" cy="29655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5718603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p:nvPr>
        </p:nvSpPr>
        <p:spPr/>
        <p:txBody>
          <a:bodyPr>
            <a:normAutofit/>
          </a:bodyPr>
          <a:lstStyle/>
          <a:p>
            <a:r>
              <a:rPr lang="zh-TW" altLang="en-US" dirty="0"/>
              <a:t>四台模擬主機的終端機執行</a:t>
            </a:r>
            <a:r>
              <a:rPr lang="zh-TW" altLang="en-US" dirty="0" smtClean="0"/>
              <a:t>結果</a:t>
            </a:r>
            <a:endParaRPr lang="zh-TW" altLang="en-US" dirty="0"/>
          </a:p>
        </p:txBody>
      </p:sp>
      <p:sp>
        <p:nvSpPr>
          <p:cNvPr id="3" name="內容版面配置區 2"/>
          <p:cNvSpPr>
            <a:spLocks noGrp="1"/>
          </p:cNvSpPr>
          <p:nvPr>
            <p:ph idx="1"/>
          </p:nvPr>
        </p:nvSpPr>
        <p:spPr/>
        <p:txBody>
          <a:bodyPr/>
          <a:lstStyle/>
          <a:p>
            <a:endParaRPr lang="zh-TW" altLang="en-US"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1700" y="1356615"/>
            <a:ext cx="5310188" cy="31306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5825662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工具</a:t>
            </a:r>
            <a:r>
              <a:rPr lang="en-US" altLang="zh-TW" smtClean="0"/>
              <a:t>#3</a:t>
            </a:r>
            <a:r>
              <a:rPr lang="zh-TW" altLang="en-US" smtClean="0"/>
              <a:t>：</a:t>
            </a:r>
            <a:r>
              <a:rPr lang="en-US" altLang="zh-TW" smtClean="0"/>
              <a:t>Wireshark</a:t>
            </a:r>
            <a:endParaRPr lang="zh-TW" altLang="en-US" dirty="0"/>
          </a:p>
        </p:txBody>
      </p:sp>
      <p:sp>
        <p:nvSpPr>
          <p:cNvPr id="3" name="內容版面配置區 2"/>
          <p:cNvSpPr>
            <a:spLocks noGrp="1"/>
          </p:cNvSpPr>
          <p:nvPr>
            <p:ph idx="1"/>
          </p:nvPr>
        </p:nvSpPr>
        <p:spPr/>
        <p:txBody>
          <a:bodyPr>
            <a:normAutofit fontScale="92500" lnSpcReduction="10000"/>
          </a:bodyPr>
          <a:lstStyle/>
          <a:p>
            <a:r>
              <a:rPr lang="en-US" altLang="zh-TW" dirty="0" smtClean="0"/>
              <a:t>Wireshark</a:t>
            </a:r>
            <a:r>
              <a:rPr lang="zh-TW" altLang="en-US" dirty="0" smtClean="0"/>
              <a:t>是一個網路封包擷取和分析的工具，它同時也提供了豐富的封包解析工具，讓網路分析人員可以有效率地檢視和分析封包。</a:t>
            </a:r>
            <a:endParaRPr lang="en-US" altLang="zh-TW" dirty="0" smtClean="0"/>
          </a:p>
          <a:p>
            <a:r>
              <a:rPr lang="zh-TW" altLang="en-US" dirty="0" smtClean="0"/>
              <a:t>除了可以對真實網路介面擷取封包外，</a:t>
            </a:r>
            <a:r>
              <a:rPr lang="en-US" altLang="zh-TW" dirty="0" smtClean="0"/>
              <a:t>Wireshark</a:t>
            </a:r>
            <a:r>
              <a:rPr lang="zh-TW" altLang="en-US" dirty="0" smtClean="0"/>
              <a:t>也可以直接配合</a:t>
            </a:r>
            <a:r>
              <a:rPr lang="en-US" altLang="zh-TW" dirty="0" smtClean="0"/>
              <a:t>Emulation</a:t>
            </a:r>
            <a:r>
              <a:rPr lang="zh-TW" altLang="en-US" dirty="0" smtClean="0"/>
              <a:t>模式運行的模擬器，即時做封包擷取和分析的動作。</a:t>
            </a:r>
            <a:endParaRPr lang="zh-TW" altLang="en-US" dirty="0"/>
          </a:p>
        </p:txBody>
      </p:sp>
    </p:spTree>
    <p:extLst>
      <p:ext uri="{BB962C8B-B14F-4D97-AF65-F5344CB8AC3E}">
        <p14:creationId xmlns:p14="http://schemas.microsoft.com/office/powerpoint/2010/main" val="113411791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p:cNvSpPr>
            <a:spLocks noGrp="1"/>
          </p:cNvSpPr>
          <p:nvPr>
            <p:ph idx="1"/>
          </p:nvPr>
        </p:nvSpPr>
        <p:spPr>
          <a:xfrm>
            <a:off x="457199" y="906565"/>
            <a:ext cx="8390275" cy="3688058"/>
          </a:xfrm>
        </p:spPr>
        <p:txBody>
          <a:bodyPr/>
          <a:lstStyle/>
          <a:p>
            <a:r>
              <a:rPr lang="en-US" altLang="zh-TW" dirty="0" smtClean="0"/>
              <a:t>Wireshark</a:t>
            </a:r>
            <a:r>
              <a:rPr lang="zh-TW" altLang="en-US" dirty="0" smtClean="0"/>
              <a:t>針對</a:t>
            </a:r>
            <a:r>
              <a:rPr lang="en-US" altLang="zh-TW" dirty="0" smtClean="0"/>
              <a:t>PC1</a:t>
            </a:r>
            <a:r>
              <a:rPr lang="zh-TW" altLang="en-US" dirty="0" smtClean="0"/>
              <a:t>和</a:t>
            </a:r>
            <a:r>
              <a:rPr lang="en-US" altLang="zh-TW" dirty="0" smtClean="0"/>
              <a:t>Switch1</a:t>
            </a:r>
            <a:r>
              <a:rPr lang="zh-TW" altLang="en-US" dirty="0" smtClean="0"/>
              <a:t>連線</a:t>
            </a:r>
            <a:r>
              <a:rPr lang="zh-TW" altLang="en-US" dirty="0"/>
              <a:t>擷取的封</a:t>
            </a:r>
            <a:r>
              <a:rPr lang="zh-TW" altLang="en-US" dirty="0" smtClean="0"/>
              <a:t>包。</a:t>
            </a:r>
            <a:endParaRPr lang="zh-TW" altLang="en-US" dirty="0"/>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2010" y="1536635"/>
            <a:ext cx="6177995" cy="293909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7087573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p:nvPr>
        </p:nvSpPr>
        <p:spPr/>
        <p:txBody>
          <a:bodyPr/>
          <a:lstStyle/>
          <a:p>
            <a:endParaRPr lang="zh-TW" altLang="en-US"/>
          </a:p>
        </p:txBody>
      </p:sp>
      <p:sp>
        <p:nvSpPr>
          <p:cNvPr id="3" name="內容版面配置區 2"/>
          <p:cNvSpPr>
            <a:spLocks noGrp="1"/>
          </p:cNvSpPr>
          <p:nvPr>
            <p:ph idx="1"/>
          </p:nvPr>
        </p:nvSpPr>
        <p:spPr>
          <a:xfrm>
            <a:off x="457200" y="1660399"/>
            <a:ext cx="3484730" cy="2934224"/>
          </a:xfrm>
        </p:spPr>
        <p:txBody>
          <a:bodyPr/>
          <a:lstStyle/>
          <a:p>
            <a:r>
              <a:rPr lang="en-US" altLang="zh-TW" dirty="0" smtClean="0"/>
              <a:t>Wireshark</a:t>
            </a:r>
            <a:r>
              <a:rPr lang="zh-TW" altLang="en-US" dirty="0" smtClean="0"/>
              <a:t>的基本封包分析功能，以</a:t>
            </a:r>
            <a:r>
              <a:rPr lang="en-US" altLang="zh-TW" dirty="0" smtClean="0"/>
              <a:t>ICMP</a:t>
            </a:r>
            <a:r>
              <a:rPr lang="zh-TW" altLang="en-US" dirty="0" smtClean="0"/>
              <a:t>封包為例。</a:t>
            </a:r>
            <a:endParaRPr lang="zh-TW" altLang="en-US" dirty="0"/>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11960" y="754136"/>
            <a:ext cx="4384275" cy="384879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606401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Title 1"/>
          <p:cNvSpPr>
            <a:spLocks noGrp="1"/>
          </p:cNvSpPr>
          <p:nvPr>
            <p:ph type="title"/>
          </p:nvPr>
        </p:nvSpPr>
        <p:spPr/>
        <p:txBody>
          <a:bodyPr/>
          <a:lstStyle/>
          <a:p>
            <a:r>
              <a:rPr lang="zh-TW" altLang="en-US" smtClean="0"/>
              <a:t>封包交換</a:t>
            </a:r>
            <a:r>
              <a:rPr lang="en-US" altLang="zh-TW" smtClean="0"/>
              <a:t> – Packet Switching</a:t>
            </a:r>
          </a:p>
        </p:txBody>
      </p:sp>
      <p:sp>
        <p:nvSpPr>
          <p:cNvPr id="4" name="內容版面配置區 3"/>
          <p:cNvSpPr>
            <a:spLocks noGrp="1"/>
          </p:cNvSpPr>
          <p:nvPr>
            <p:ph idx="1"/>
          </p:nvPr>
        </p:nvSpPr>
        <p:spPr/>
        <p:txBody>
          <a:bodyPr/>
          <a:lstStyle/>
          <a:p>
            <a:endParaRPr lang="zh-TW" altLang="en-US"/>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1720" y="1417302"/>
            <a:ext cx="5302321" cy="33146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310141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2921</TotalTime>
  <Words>2926</Words>
  <Application>Microsoft Office PowerPoint</Application>
  <PresentationFormat>如螢幕大小 (16:9)</PresentationFormat>
  <Paragraphs>244</Paragraphs>
  <Slides>88</Slides>
  <Notes>1</Notes>
  <HiddenSlides>0</HiddenSlides>
  <MMClips>0</MMClips>
  <ScaleCrop>false</ScaleCrop>
  <HeadingPairs>
    <vt:vector size="4" baseType="variant">
      <vt:variant>
        <vt:lpstr>佈景主題</vt:lpstr>
      </vt:variant>
      <vt:variant>
        <vt:i4>1</vt:i4>
      </vt:variant>
      <vt:variant>
        <vt:lpstr>投影片標題</vt:lpstr>
      </vt:variant>
      <vt:variant>
        <vt:i4>88</vt:i4>
      </vt:variant>
    </vt:vector>
  </HeadingPairs>
  <TitlesOfParts>
    <vt:vector size="89" baseType="lpstr">
      <vt:lpstr>Office 佈景主題</vt:lpstr>
      <vt:lpstr>網際網路</vt:lpstr>
      <vt:lpstr>6-1 網際網路</vt:lpstr>
      <vt:lpstr>6-1 網際網路</vt:lpstr>
      <vt:lpstr>網際網路(Internet)示意圖 </vt:lpstr>
      <vt:lpstr>上網</vt:lpstr>
      <vt:lpstr>封包交換 – Packet Switching</vt:lpstr>
      <vt:lpstr>封包交換 – Packet Switching</vt:lpstr>
      <vt:lpstr>封包交換 – Packet Switching</vt:lpstr>
      <vt:lpstr>封包交換 – Packet Switching</vt:lpstr>
      <vt:lpstr>網際網路的歷史</vt:lpstr>
      <vt:lpstr>網際網路的歷史(續)</vt:lpstr>
      <vt:lpstr>網際網路的歷史(續)</vt:lpstr>
      <vt:lpstr>6-2 資料連結層</vt:lpstr>
      <vt:lpstr>6-2 資料連結層</vt:lpstr>
      <vt:lpstr>6-2 資料連結層</vt:lpstr>
      <vt:lpstr>6-2 資料連結層</vt:lpstr>
      <vt:lpstr>6-2 資料連結層</vt:lpstr>
      <vt:lpstr>6-2 資料連結層</vt:lpstr>
      <vt:lpstr>6-3 網路層</vt:lpstr>
      <vt:lpstr>網路位址</vt:lpstr>
      <vt:lpstr>傳統IP分段表示</vt:lpstr>
      <vt:lpstr>私有IP位址列表</vt:lpstr>
      <vt:lpstr>資料切割與組裝</vt:lpstr>
      <vt:lpstr>資料切割與組裝</vt:lpstr>
      <vt:lpstr>資料切割與組裝</vt:lpstr>
      <vt:lpstr>資料切割與組裝</vt:lpstr>
      <vt:lpstr>PowerPoint 簡報</vt:lpstr>
      <vt:lpstr>網路路由</vt:lpstr>
      <vt:lpstr>網路路由</vt:lpstr>
      <vt:lpstr>PowerPoint 簡報</vt:lpstr>
      <vt:lpstr>PowerPoint 簡報</vt:lpstr>
      <vt:lpstr>PowerPoint 簡報</vt:lpstr>
      <vt:lpstr>PowerPoint 簡報</vt:lpstr>
      <vt:lpstr>6-4 傳輸層</vt:lpstr>
      <vt:lpstr>6-4 傳輸層</vt:lpstr>
      <vt:lpstr>6-4 傳輸層</vt:lpstr>
      <vt:lpstr>多工</vt:lpstr>
      <vt:lpstr>多工</vt:lpstr>
      <vt:lpstr>常用的服務及伺服器連接埠編號對照表</vt:lpstr>
      <vt:lpstr>PowerPoint 簡報</vt:lpstr>
      <vt:lpstr>連接導向與無連接導向</vt:lpstr>
      <vt:lpstr>連接導向與無連接導向</vt:lpstr>
      <vt:lpstr>可靠傳輸（reliability）</vt:lpstr>
      <vt:lpstr>可靠傳輸（reliability）</vt:lpstr>
      <vt:lpstr>當發現內容有誤時</vt:lpstr>
      <vt:lpstr>流量控制</vt:lpstr>
      <vt:lpstr>流量控制</vt:lpstr>
      <vt:lpstr>流量控制之緩衝區示意圖</vt:lpstr>
      <vt:lpstr>壅塞控制</vt:lpstr>
      <vt:lpstr>壅塞控制</vt:lpstr>
      <vt:lpstr>6-5 應用層</vt:lpstr>
      <vt:lpstr>6-5 應用層</vt:lpstr>
      <vt:lpstr>使用Mozilla Thunderbird寄信的操作介面</vt:lpstr>
      <vt:lpstr>PowerPoint 簡報</vt:lpstr>
      <vt:lpstr>使用「nslookup」指令透過DNS名稱伺服器查詢「google.com」所回傳的結果</vt:lpstr>
      <vt:lpstr>6-6 網際網路的基本設定和除錯方式</vt:lpstr>
      <vt:lpstr>6-6 網際網路的基本設定和除錯</vt:lpstr>
      <vt:lpstr>不同系統的設定界面 – Windows </vt:lpstr>
      <vt:lpstr>不同系統的設定界面 – Mac OS X</vt:lpstr>
      <vt:lpstr>使用「ipconfig /all」檢查IP設定</vt:lpstr>
      <vt:lpstr>使用「netstat -rn」檢查路由</vt:lpstr>
      <vt:lpstr>使用「ping」指令來檢查連線情況</vt:lpstr>
      <vt:lpstr>「ping」失敗的情況</vt:lpstr>
      <vt:lpstr>使用「arp -a」指令檢查第二層</vt:lpstr>
      <vt:lpstr>使用「arp -a」指令檢查第二層</vt:lpstr>
      <vt:lpstr>使用nslookup指令，檢查DNS</vt:lpstr>
      <vt:lpstr>使用nslookup指令，檢查DNS</vt:lpstr>
      <vt:lpstr>6-7 網路模擬</vt:lpstr>
      <vt:lpstr>6-7 網路模擬</vt:lpstr>
      <vt:lpstr>6-7 網路模擬</vt:lpstr>
      <vt:lpstr>網路模擬用途</vt:lpstr>
      <vt:lpstr>1. 網路測試與調整</vt:lpstr>
      <vt:lpstr>2. 網路安全測試</vt:lpstr>
      <vt:lpstr>3. 教育和培訓</vt:lpstr>
      <vt:lpstr>4. 研究和開發</vt:lpstr>
      <vt:lpstr>6-7 網路模擬</vt:lpstr>
      <vt:lpstr>6-7 網路模擬</vt:lpstr>
      <vt:lpstr>6-7 網路模擬</vt:lpstr>
      <vt:lpstr>工具 #1：Cisco Packet Tracer</vt:lpstr>
      <vt:lpstr>PowerPoint 簡報</vt:lpstr>
      <vt:lpstr>工具 #2：GNS3 （Graphical Network Simulator）</vt:lpstr>
      <vt:lpstr>Emulation VS. Simulation</vt:lpstr>
      <vt:lpstr>GNS3模擬網路的範例</vt:lpstr>
      <vt:lpstr>PowerPoint 簡報</vt:lpstr>
      <vt:lpstr>四台模擬主機的終端機執行結果</vt:lpstr>
      <vt:lpstr>工具#3：Wireshark</vt:lpstr>
      <vt:lpstr>PowerPoint 簡報</vt:lpstr>
      <vt:lpstr>PowerPoint 簡報</vt:lpstr>
    </vt:vector>
  </TitlesOfParts>
  <Company>FDZone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ox01ox01</dc:creator>
  <cp:lastModifiedBy>chwa</cp:lastModifiedBy>
  <cp:revision>186</cp:revision>
  <dcterms:created xsi:type="dcterms:W3CDTF">2015-04-21T01:58:17Z</dcterms:created>
  <dcterms:modified xsi:type="dcterms:W3CDTF">2024-06-05T02:57:35Z</dcterms:modified>
</cp:coreProperties>
</file>

<file path=docProps/thumbnail.jpeg>
</file>